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handoutMasters/handoutMaster1.xml" ContentType="application/vnd.openxmlformats-officedocument.presentationml.handoutMaster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/Relationships>
</file>

<file path=ppt/presentation.xml><?xml version="1.0" encoding="utf-8"?>
<p:presentation xmlns:p="http://schemas.openxmlformats.org/presentationml/2006/main" xmlns:r="http://schemas.openxmlformats.org/officeDocument/2006/relationships" xmlns:a="http://schemas.openxmlformats.org/drawingml/2006/main" saveSubsetFonts="1">
  <p:sldMasterIdLst>
    <p:sldMasterId id="2147483665" r:id="rId1"/>
  </p:sldMasterIdLst>
  <p:notesMasterIdLst>
    <p:notesMasterId r:id="rId2"/>
  </p:notesMasterIdLst>
  <p:handoutMasterIdLst>
    <p:handoutMasterId r:id="rId3"/>
  </p:handoutMasterIdLst>
  <p:sldIdLst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  <p:sldId id="316" r:id="rId13"/>
    <p:sldId id="317" r:id="rId14"/>
    <p:sldId id="318" r:id="rId15"/>
    <p:sldId id="319" r:id="rId16"/>
    <p:sldId id="320" r:id="rId17"/>
    <p:sldId id="321" r:id="rId18"/>
    <p:sldId id="322" r:id="rId19"/>
    <p:sldId id="323" r:id="rId20"/>
    <p:sldId id="324" r:id="rId21"/>
    <p:sldId id="325" r:id="rId22"/>
    <p:sldId id="326" r:id="rId23"/>
    <p:sldId id="327" r:id="rId24"/>
    <p:sldId id="328" r:id="rId25"/>
    <p:sldId id="329" r:id="rId26"/>
    <p:sldId id="330" r:id="rId27"/>
    <p:sldId id="331" r:id="rId28"/>
    <p:sldId id="332" r:id="rId29"/>
    <p:sldId id="333" r:id="rId30"/>
    <p:sldId id="334" r:id="rId31"/>
    <p:sldId id="335" r:id="rId32"/>
    <p:sldId id="336" r:id="rId33"/>
    <p:sldId id="337" r:id="rId34"/>
    <p:sldId id="338" r:id="rId35"/>
    <p:sldId id="339" r:id="rId36"/>
    <p:sldId id="340" r:id="rId37"/>
    <p:sldId id="341" r:id="rId38"/>
    <p:sldId id="342" r:id="rId39"/>
    <p:sldId id="343" r:id="rId40"/>
    <p:sldId id="344" r:id="rId41"/>
    <p:sldId id="345" r:id="rId42"/>
    <p:sldId id="346" r:id="rId43"/>
    <p:sldId id="347" r:id="rId44"/>
    <p:sldId id="348" r:id="rId45"/>
    <p:sldId id="349" r:id="rId46"/>
    <p:sldId id="350" r:id="rId47"/>
    <p:sldId id="351" r:id="rId48"/>
    <p:sldId id="352" r:id="rId49"/>
    <p:sldId id="353" r:id="rId50"/>
    <p:sldId id="354" r:id="rId51"/>
    <p:sldId id="355" r:id="rId52"/>
    <p:sldId id="356" r:id="rId53"/>
    <p:sldId id="357" r:id="rId54"/>
  </p:sldIdLst>
  <p:sldSz type="screen4x3" cy="6858000" cx="9144000"/>
  <p:notesSz cx="6858000" cy="9144000"/>
  <p:defaultTextStyle>
    <a:defPPr>
      <a:defRPr lang="en-US"/>
    </a:defPPr>
    <a:lvl1pPr algn="l" fontAlgn="base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algn="l" fontAlgn="base" marL="4572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algn="l" fontAlgn="base" marL="9144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algn="l" fontAlgn="base" marL="13716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algn="l" fontAlgn="base" marL="1828800" rtl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algn="l" defTabSz="914400" eaLnBrk="1" hangingPunct="1" latinLnBrk="0" marL="2286000" rtl="0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algn="l" defTabSz="914400" eaLnBrk="1" hangingPunct="1" latinLnBrk="0" marL="2743200" rtl="0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algn="l" defTabSz="914400" eaLnBrk="1" hangingPunct="1" latinLnBrk="0" marL="3200400" rtl="0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algn="l" defTabSz="914400" eaLnBrk="1" hangingPunct="1" latinLnBrk="0" marL="3657600" rtl="0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p="http://schemas.openxmlformats.org/presentationml/2006/main" xmlns:r="http://schemas.openxmlformats.org/officeDocument/2006/relationships" xmlns:a="http://schemas.openxmlformats.org/drawing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p="http://schemas.openxmlformats.org/presentationml/2006/main" xmlns:r="http://schemas.openxmlformats.org/officeDocument/2006/relationships" xmlns:a="http://schemas.openxmlformats.org/drawingml/2006/main" lastView="sldThumbnailView">
  <p:normalViewPr showOutlineIcons="0" horzBarState="maximized">
    <p:restoredLeft sz="17040" autoAdjust="0"/>
    <p:restoredTop sz="94660"/>
  </p:normalViewPr>
  <p:slideViewPr>
    <p:cSldViewPr>
      <p:cViewPr>
        <p:scale>
          <a:sx n="75" d="100"/>
          <a:sy n="75" d="100"/>
        </p:scale>
        <p:origin x="-2664" y="-10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notesMaster" Target="notesMasters/notesMaster1.xml"/><Relationship Id="rId3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slide" Target="slides/slide26.xml"/><Relationship Id="rId30" Type="http://schemas.openxmlformats.org/officeDocument/2006/relationships/slide" Target="slides/slide27.xml"/><Relationship Id="rId31" Type="http://schemas.openxmlformats.org/officeDocument/2006/relationships/slide" Target="slides/slide28.xml"/><Relationship Id="rId32" Type="http://schemas.openxmlformats.org/officeDocument/2006/relationships/slide" Target="slides/slide29.xml"/><Relationship Id="rId33" Type="http://schemas.openxmlformats.org/officeDocument/2006/relationships/slide" Target="slides/slide30.xml"/><Relationship Id="rId34" Type="http://schemas.openxmlformats.org/officeDocument/2006/relationships/slide" Target="slides/slide31.xml"/><Relationship Id="rId35" Type="http://schemas.openxmlformats.org/officeDocument/2006/relationships/slide" Target="slides/slide32.xml"/><Relationship Id="rId36" Type="http://schemas.openxmlformats.org/officeDocument/2006/relationships/slide" Target="slides/slide33.xml"/><Relationship Id="rId37" Type="http://schemas.openxmlformats.org/officeDocument/2006/relationships/slide" Target="slides/slide34.xml"/><Relationship Id="rId38" Type="http://schemas.openxmlformats.org/officeDocument/2006/relationships/slide" Target="slides/slide35.xml"/><Relationship Id="rId39" Type="http://schemas.openxmlformats.org/officeDocument/2006/relationships/slide" Target="slides/slide36.xml"/><Relationship Id="rId40" Type="http://schemas.openxmlformats.org/officeDocument/2006/relationships/slide" Target="slides/slide37.xml"/><Relationship Id="rId41" Type="http://schemas.openxmlformats.org/officeDocument/2006/relationships/slide" Target="slides/slide38.xml"/><Relationship Id="rId42" Type="http://schemas.openxmlformats.org/officeDocument/2006/relationships/slide" Target="slides/slide39.xml"/><Relationship Id="rId43" Type="http://schemas.openxmlformats.org/officeDocument/2006/relationships/slide" Target="slides/slide40.xml"/><Relationship Id="rId44" Type="http://schemas.openxmlformats.org/officeDocument/2006/relationships/slide" Target="slides/slide41.xml"/><Relationship Id="rId45" Type="http://schemas.openxmlformats.org/officeDocument/2006/relationships/slide" Target="slides/slide42.xml"/><Relationship Id="rId46" Type="http://schemas.openxmlformats.org/officeDocument/2006/relationships/slide" Target="slides/slide43.xml"/><Relationship Id="rId47" Type="http://schemas.openxmlformats.org/officeDocument/2006/relationships/slide" Target="slides/slide44.xml"/><Relationship Id="rId48" Type="http://schemas.openxmlformats.org/officeDocument/2006/relationships/slide" Target="slides/slide45.xml"/><Relationship Id="rId49" Type="http://schemas.openxmlformats.org/officeDocument/2006/relationships/slide" Target="slides/slide46.xml"/><Relationship Id="rId50" Type="http://schemas.openxmlformats.org/officeDocument/2006/relationships/slide" Target="slides/slide47.xml"/><Relationship Id="rId51" Type="http://schemas.openxmlformats.org/officeDocument/2006/relationships/slide" Target="slides/slide48.xml"/><Relationship Id="rId52" Type="http://schemas.openxmlformats.org/officeDocument/2006/relationships/slide" Target="slides/slide49.xml"/><Relationship Id="rId53" Type="http://schemas.openxmlformats.org/officeDocument/2006/relationships/slide" Target="slides/slide50.xml"/><Relationship Id="rId54" Type="http://schemas.openxmlformats.org/officeDocument/2006/relationships/slide" Target="slides/slide51.xml"/><Relationship Id="rId55" Type="http://schemas.openxmlformats.org/officeDocument/2006/relationships/tableStyles" Target="tableStyles.xml"/><Relationship Id="rId56" Type="http://schemas.openxmlformats.org/officeDocument/2006/relationships/presProps" Target="presProps.xml"/><Relationship Id="rId57" Type="http://schemas.openxmlformats.org/officeDocument/2006/relationships/viewProps" Target="viewProps.xml"/></Relationships>
</file>

<file path=ppt/handoutMasters/_rels/handout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4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10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1048911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1EE721A8-FA2B-49C5-B8D6-B2182A5E664E}" type="datetimeFigureOut">
              <a:rPr lang="th-TH" smtClean="0"/>
            </a:fld>
            <a:endParaRPr lang="th-TH"/>
          </a:p>
        </p:txBody>
      </p:sp>
      <p:sp>
        <p:nvSpPr>
          <p:cNvPr id="1048912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1048913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71B50DF9-8536-4E90-9583-6186717B242A}" type="slidenum">
              <a:rPr lang="th-TH" smtClean="0"/>
            </a:fld>
            <a:endParaRPr lang="th-TH"/>
          </a:p>
        </p:txBody>
      </p:sp>
    </p:spTree>
  </p:cSld>
  <p:clrMap accent1="accent1" accent2="accent2" accent3="accent3" accent4="accent4" accent5="accent5" accent6="accent6" bg1="lt1" bg2="lt2" tx1="dk1" tx2="dk2" hlink="hlink" folHlink="folHlink"/>
</p:handoutMaster>
</file>

<file path=ppt/notesMasters/_rels/notesMaster1.xml.rels><?xml version="1.0" encoding="UTF-8" standalone="yes"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4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904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905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/>
        </p:spPr>
        <p:txBody>
          <a:bodyPr bIns="45720" lIns="91440" rIns="91440" rtlCol="0" tIns="45720" vert="horz"/>
          <a:lstStyle>
            <a:lvl1pPr algn="r">
              <a:defRPr sz="1200"/>
            </a:lvl1pPr>
          </a:lstStyle>
          <a:p>
            <a:fld id="{1F3D2CB3-9FDC-4C58-9517-C6A59E25C02A}" type="datetimeFigureOut">
              <a:rPr lang="en-US" smtClean="0"/>
            </a:fld>
            <a:endParaRPr lang="en-US"/>
          </a:p>
        </p:txBody>
      </p:sp>
      <p:sp>
        <p:nvSpPr>
          <p:cNvPr id="1048906" name="Slide Image Placeholder 3"/>
          <p:cNvSpPr>
            <a:spLocks noChangeAspect="1" noRot="1" noGrp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/>
          <a:noFill/>
          <a:ln w="12700">
            <a:solidFill>
              <a:prstClr val="black"/>
            </a:solidFill>
          </a:ln>
        </p:spPr>
        <p:txBody>
          <a:bodyPr anchor="ctr" bIns="45720" lIns="91440" rIns="91440" rtlCol="0" tIns="45720" vert="horz"/>
          <a:p>
            <a:endParaRPr lang="en-US"/>
          </a:p>
        </p:txBody>
      </p:sp>
      <p:sp>
        <p:nvSpPr>
          <p:cNvPr id="1048907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/>
        </p:spPr>
        <p:txBody>
          <a:bodyPr bIns="45720" lIns="91440" rIns="91440" rtlCol="0" tIns="45720" vert="horz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48908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1048909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/>
        </p:spPr>
        <p:txBody>
          <a:bodyPr anchor="b" bIns="45720" lIns="91440" rIns="91440" rtlCol="0" tIns="45720" vert="horz"/>
          <a:lstStyle>
            <a:lvl1pPr algn="r">
              <a:defRPr sz="1200"/>
            </a:lvl1pPr>
          </a:lstStyle>
          <a:p>
            <a:fld id="{8F3C18FD-6B20-4DDD-B9E1-0BCDB782D603}" type="slidenum">
              <a:rPr lang="en-US" smtClean="0"/>
            </a:fld>
            <a:endParaRPr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notesStyle>
    <a:lvl1pPr algn="l" defTabSz="914400" eaLnBrk="1" hangingPunct="1" latinLnBrk="0" marL="0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showMasterSp="0" type="title">
  <p:cSld name="Title Slide">
    <p:spTree>
      <p:nvGrpSpPr>
        <p:cNvPr id="13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3145742" name="Straight Connector 16"/>
            <p:cNvCxnSpPr>
              <a:cxnSpLocks/>
            </p:cNvCxnSpPr>
            <p:nvPr/>
          </p:nvCxnSpPr>
          <p:spPr>
            <a:xfrm flipV="1">
              <a:off x="5130830" y="4175605"/>
              <a:ext cx="4022475" cy="2682396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43" name="Straight Connector 17"/>
            <p:cNvCxnSpPr>
              <a:cxnSpLocks/>
            </p:cNvCxnSpPr>
            <p:nvPr/>
          </p:nvCxnSpPr>
          <p:spPr>
            <a:xfrm>
              <a:off x="7042707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874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5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6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7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8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79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80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881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ah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88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8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algn="r" indent="0" marL="0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algn="ctr" indent="0" marL="457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algn="ctr" indent="0" marL="914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algn="ctr" indent="0" marL="1371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algn="ctr" indent="0" marL="1828800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algn="ctr" indent="0" marL="2286000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algn="ctr" indent="0" marL="2743200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algn="ctr" indent="0" marL="3200400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algn="ctr" indent="0" marL="3657600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 lang="en-US"/>
          </a:p>
        </p:txBody>
      </p:sp>
      <p:sp>
        <p:nvSpPr>
          <p:cNvPr id="104888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8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8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DF593180-0B46-4F66-BE01-BD09FB6A738A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3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9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900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90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90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90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2D569A7-75ED-42CB-AF3C-AF75445A6956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2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34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35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indent="0" marL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36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3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3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3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2D569A7-75ED-42CB-AF3C-AF75445A6956}" type="slidenum">
              <a:rPr altLang="en-US" lang="en-US" smtClean="0"/>
            </a:fld>
            <a:endParaRPr altLang="en-US" lang="en-US"/>
          </a:p>
        </p:txBody>
      </p:sp>
      <p:sp>
        <p:nvSpPr>
          <p:cNvPr id="1048840" name="TextBox 23"/>
          <p:cNvSpPr txBox="1"/>
          <p:nvPr/>
        </p:nvSpPr>
        <p:spPr>
          <a:xfrm>
            <a:off x="482711" y="790378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841" name="TextBox 24"/>
          <p:cNvSpPr txBox="1"/>
          <p:nvPr/>
        </p:nvSpPr>
        <p:spPr>
          <a:xfrm>
            <a:off x="6747699" y="2886556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2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9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30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3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3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2D569A7-75ED-42CB-AF3C-AF75445A6956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3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5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46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47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4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4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2D569A7-75ED-42CB-AF3C-AF75445A6956}" type="slidenum">
              <a:rPr altLang="en-US" lang="en-US" smtClean="0"/>
            </a:fld>
            <a:endParaRPr altLang="en-US" lang="en-US"/>
          </a:p>
        </p:txBody>
      </p:sp>
      <p:sp>
        <p:nvSpPr>
          <p:cNvPr id="1048851" name="TextBox 23"/>
          <p:cNvSpPr txBox="1"/>
          <p:nvPr/>
        </p:nvSpPr>
        <p:spPr>
          <a:xfrm>
            <a:off x="482711" y="790378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048852" name="TextBox 24"/>
          <p:cNvSpPr txBox="1"/>
          <p:nvPr/>
        </p:nvSpPr>
        <p:spPr>
          <a:xfrm>
            <a:off x="6747699" y="2886556"/>
            <a:ext cx="457319" cy="584776"/>
          </a:xfrm>
          <a:prstGeom prst="rect"/>
        </p:spPr>
        <p:txBody>
          <a:bodyPr anchor="ctr" bIns="45720" lIns="91440" rIns="91440" rtlCol="0" tIns="45720" vert="horz">
            <a:noAutofit/>
          </a:bodyPr>
          <a:p>
            <a:pPr lvl="0"/>
            <a:r>
              <a:rPr baseline="0" dirty="0" sz="8000" lang="en-US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3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93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b="0" cap="none" sz="4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94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indent="0" marL="0">
              <a:buFontTx/>
              <a:buNone/>
              <a:defRPr sz="2400">
                <a:solidFill>
                  <a:schemeClr val="accent1"/>
                </a:solidFill>
              </a:defRPr>
            </a:lvl1pPr>
            <a:lvl2pPr indent="0" marL="457200">
              <a:buFontTx/>
              <a:buNone/>
            </a:lvl2pPr>
            <a:lvl3pPr indent="0" marL="914400">
              <a:buFontTx/>
              <a:buNone/>
            </a:lvl3pPr>
            <a:lvl4pPr indent="0" marL="1371600">
              <a:buFontTx/>
              <a:buNone/>
            </a:lvl4pPr>
            <a:lvl5pPr indent="0" marL="1828800">
              <a:buFontTx/>
              <a:buNone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95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algn="l" indent="0" marL="0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F2D569A7-75ED-42CB-AF3C-AF75445A6956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x">
  <p:cSld name="Title and Vertical Text">
    <p:spTree>
      <p:nvGrpSpPr>
        <p:cNvPr id="12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1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1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1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1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1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57381F0-62AE-4725-BC81-8259C89E90BE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vertTitleAndTx">
  <p:cSld name="Vertical Title and Text">
    <p:spTree>
      <p:nvGrpSpPr>
        <p:cNvPr id="12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24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anchor="ctr" vert="eaVert"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25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2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2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2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10F83869-9EF9-4F89-8FB4-99DC7B53493D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7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90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secHead">
  <p:cSld name="Section Header">
    <p:spTree>
      <p:nvGrpSpPr>
        <p:cNvPr id="13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3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b="0" cap="none" sz="4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54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algn="l" indent="0" marL="0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indent="0" marL="45720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indent="0" marL="91440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indent="0" marL="1371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indent="0" marL="18288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indent="0" marL="22860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indent="0" marL="27432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indent="0" marL="32004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indent="0" marL="365760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5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5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5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69430F7E-7B70-4431-9134-3900BBD66DD3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Obj">
  <p:cSld name="Two Content">
    <p:spTree>
      <p:nvGrpSpPr>
        <p:cNvPr id="13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64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65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66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69C228E-5E93-491F-ABE2-BA796B0FCE46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woTxTwoObj">
  <p:cSld name="Comparison">
    <p:spTree>
      <p:nvGrpSpPr>
        <p:cNvPr id="12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6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17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18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indent="0" marL="0">
              <a:buNone/>
              <a:defRPr b="0" sz="2400"/>
            </a:lvl1pPr>
            <a:lvl2pPr indent="0" marL="457200">
              <a:buNone/>
              <a:defRPr b="1" sz="2000"/>
            </a:lvl2pPr>
            <a:lvl3pPr indent="0" marL="914400">
              <a:buNone/>
              <a:defRPr b="1" sz="1800"/>
            </a:lvl3pPr>
            <a:lvl4pPr indent="0" marL="1371600">
              <a:buNone/>
              <a:defRPr b="1" sz="1600"/>
            </a:lvl4pPr>
            <a:lvl5pPr indent="0" marL="1828800">
              <a:buNone/>
              <a:defRPr b="1" sz="1600"/>
            </a:lvl5pPr>
            <a:lvl6pPr indent="0" marL="2286000">
              <a:buNone/>
              <a:defRPr b="1" sz="1600"/>
            </a:lvl6pPr>
            <a:lvl7pPr indent="0" marL="2743200">
              <a:buNone/>
              <a:defRPr b="1" sz="1600"/>
            </a:lvl7pPr>
            <a:lvl8pPr indent="0" marL="3200400">
              <a:buNone/>
              <a:defRPr b="1" sz="1600"/>
            </a:lvl8pPr>
            <a:lvl9pPr indent="0" marL="3657600">
              <a:buNone/>
              <a:defRPr b="1" sz="16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20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2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2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2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7561222-E884-4D15-BD2B-C7B85A8D40FA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titleOnly">
  <p:cSld name="Title Only">
    <p:spTree>
      <p:nvGrpSpPr>
        <p:cNvPr id="13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70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71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72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7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725EABB5-9C3B-43F0-9E66-38E3FF00C689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blank">
  <p:cSld name="Blank">
    <p:spTree>
      <p:nvGrpSpPr>
        <p:cNvPr id="12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4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4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4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C6F84A40-E920-4470-8F59-BC4A485CB653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Tx">
  <p:cSld name="Content with Caption">
    <p:spTree>
      <p:nvGrpSpPr>
        <p:cNvPr id="13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58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59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860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indent="0" marL="0">
              <a:buNone/>
              <a:defRPr sz="1400"/>
            </a:lvl1pPr>
            <a:lvl2pPr indent="0" marL="342900">
              <a:buNone/>
              <a:defRPr sz="1050"/>
            </a:lvl2pPr>
            <a:lvl3pPr indent="0" marL="685800">
              <a:buNone/>
              <a:defRPr sz="900"/>
            </a:lvl3pPr>
            <a:lvl4pPr indent="0" marL="1028700">
              <a:buNone/>
              <a:defRPr sz="750"/>
            </a:lvl4pPr>
            <a:lvl5pPr indent="0" marL="1371600">
              <a:buNone/>
              <a:defRPr sz="750"/>
            </a:lvl5pPr>
            <a:lvl6pPr indent="0" marL="1714500">
              <a:buNone/>
              <a:defRPr sz="750"/>
            </a:lvl6pPr>
            <a:lvl7pPr indent="0" marL="2057400">
              <a:buNone/>
              <a:defRPr sz="750"/>
            </a:lvl7pPr>
            <a:lvl8pPr indent="0" marL="2400300">
              <a:buNone/>
              <a:defRPr sz="750"/>
            </a:lvl8pPr>
            <a:lvl9pPr indent="0" marL="274320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6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6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6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8DB15B14-CBE1-4E0C-AF80-26B356B8577E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picTx">
  <p:cSld name="Picture with Caption">
    <p:spTree>
      <p:nvGrpSpPr>
        <p:cNvPr id="13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87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b="0" sz="2400"/>
            </a:lvl1pPr>
          </a:lstStyle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888" name="Picture Placeholder 2"/>
          <p:cNvSpPr>
            <a:spLocks noChangeAspect="1" noGrp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algn="ctr" indent="0" marL="0">
              <a:buNone/>
              <a:defRPr sz="1600"/>
            </a:lvl1pPr>
            <a:lvl2pPr indent="0" marL="457200">
              <a:buNone/>
              <a:defRPr sz="1600"/>
            </a:lvl2pPr>
            <a:lvl3pPr indent="0" marL="914400">
              <a:buNone/>
              <a:defRPr sz="1600"/>
            </a:lvl3pPr>
            <a:lvl4pPr indent="0" marL="1371600">
              <a:buNone/>
              <a:defRPr sz="1600"/>
            </a:lvl4pPr>
            <a:lvl5pPr indent="0" marL="1828800">
              <a:buNone/>
              <a:defRPr sz="1600"/>
            </a:lvl5pPr>
            <a:lvl6pPr indent="0" marL="2286000">
              <a:buNone/>
              <a:defRPr sz="1600"/>
            </a:lvl6pPr>
            <a:lvl7pPr indent="0" marL="2743200">
              <a:buNone/>
              <a:defRPr sz="1600"/>
            </a:lvl7pPr>
            <a:lvl8pPr indent="0" marL="3200400">
              <a:buNone/>
              <a:defRPr sz="1600"/>
            </a:lvl8pPr>
            <a:lvl9pPr indent="0" marL="365760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dirty="0" lang="en-US"/>
          </a:p>
        </p:txBody>
      </p:sp>
      <p:sp>
        <p:nvSpPr>
          <p:cNvPr id="1048889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indent="0" marL="0">
              <a:buNone/>
              <a:defRPr sz="1200"/>
            </a:lvl1pPr>
            <a:lvl2pPr indent="0" marL="457200">
              <a:buNone/>
              <a:defRPr sz="1200"/>
            </a:lvl2pPr>
            <a:lvl3pPr indent="0" marL="914400">
              <a:buNone/>
              <a:defRPr sz="1000"/>
            </a:lvl3pPr>
            <a:lvl4pPr indent="0" marL="1371600">
              <a:buNone/>
              <a:defRPr sz="900"/>
            </a:lvl4pPr>
            <a:lvl5pPr indent="0" marL="1828800">
              <a:buNone/>
              <a:defRPr sz="900"/>
            </a:lvl5pPr>
            <a:lvl6pPr indent="0" marL="2286000">
              <a:buNone/>
              <a:defRPr sz="900"/>
            </a:lvl6pPr>
            <a:lvl7pPr indent="0" marL="2743200">
              <a:buNone/>
              <a:defRPr sz="900"/>
            </a:lvl7pPr>
            <a:lvl8pPr indent="0" marL="3200400">
              <a:buNone/>
              <a:defRPr sz="900"/>
            </a:lvl8pPr>
            <a:lvl9pPr indent="0" marL="365760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4889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9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p>
            <a:endParaRPr altLang="en-US" lang="en-US"/>
          </a:p>
        </p:txBody>
      </p:sp>
      <p:sp>
        <p:nvSpPr>
          <p:cNvPr id="104889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EC12972B-8003-4239-A70E-E6BF24212B29}" type="slidenum">
              <a:rPr altLang="en-US" lang="en-US" smtClean="0"/>
            </a:fld>
            <a:endParaRPr altLang="en-US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5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1048576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ah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3145728" name="Straight Connector 7"/>
            <p:cNvCxnSpPr>
              <a:cxnSpLocks/>
            </p:cNvCxnSpPr>
            <p:nvPr/>
          </p:nvCxnSpPr>
          <p:spPr>
            <a:xfrm flipV="1">
              <a:off x="5130830" y="4175605"/>
              <a:ext cx="4022475" cy="2682396"/>
            </a:xfrm>
            <a:prstGeom prst="line"/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5729" name="Straight Connector 8"/>
            <p:cNvCxnSpPr>
              <a:cxnSpLocks/>
            </p:cNvCxnSpPr>
            <p:nvPr/>
          </p:nvCxnSpPr>
          <p:spPr>
            <a:xfrm>
              <a:off x="7042707" y="0"/>
              <a:ext cx="1219200" cy="6858000"/>
            </a:xfrm>
            <a:prstGeom prst="line"/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48577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ah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8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ah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79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ah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0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ah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1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ah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2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ah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48583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ah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048584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/>
        </p:spPr>
        <p:txBody>
          <a:bodyPr anchor="t" bIns="45720" lIns="91440" rIns="91440" rtlCol="0" tIns="45720" vert="horz">
            <a:normAutofit/>
          </a:bodyPr>
          <a:p>
            <a:r>
              <a:rPr lang="en-US" smtClean="0"/>
              <a:t>Click to edit Master title style</a:t>
            </a:r>
            <a:endParaRPr dirty="0" lang="en-US"/>
          </a:p>
        </p:txBody>
      </p:sp>
      <p:sp>
        <p:nvSpPr>
          <p:cNvPr id="1048585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/>
        </p:spPr>
        <p:txBody>
          <a:bodyPr bIns="45720" lIns="91440" rIns="91440" rtlCol="0" tIns="45720" vert="horz">
            <a:normAutofit/>
          </a:bodyPr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 lang="en-US"/>
          </a:p>
        </p:txBody>
      </p:sp>
      <p:sp>
        <p:nvSpPr>
          <p:cNvPr id="1048586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en-US"/>
          </a:p>
        </p:txBody>
      </p:sp>
      <p:sp>
        <p:nvSpPr>
          <p:cNvPr id="104858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/>
        </p:spPr>
        <p:txBody>
          <a:bodyPr anchor="ctr" bIns="45720" lIns="91440" rIns="91440" rtlCol="0" tIns="45720" vert="horz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altLang="en-US" lang="en-US"/>
          </a:p>
        </p:txBody>
      </p:sp>
      <p:sp>
        <p:nvSpPr>
          <p:cNvPr id="104858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/>
        </p:spPr>
        <p:txBody>
          <a:bodyPr anchor="ctr" bIns="45720" lIns="91440" rIns="91440" rtlCol="0" tIns="45720" vert="horz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F2D569A7-75ED-42CB-AF3C-AF75445A6956}" type="slidenum">
              <a:rPr altLang="en-US" lang="en-US" smtClean="0"/>
            </a:fld>
            <a:endParaRPr altLang="en-US" lang="en-US"/>
          </a:p>
        </p:txBody>
      </p:sp>
    </p:spTree>
  </p:cSld>
  <p:clrMap accent1="accent1" accent2="accent2" accent3="accent3" accent4="accent4" accent5="accent5" accent6="accent6" bg1="lt1" bg2="lt2" tx1="dk1" tx2="dk2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  <p:sldLayoutId id="2147483677" r:id="rId12"/>
    <p:sldLayoutId id="2147483678" r:id="rId13"/>
    <p:sldLayoutId id="2147483679" r:id="rId14"/>
    <p:sldLayoutId id="2147483680" r:id="rId15"/>
    <p:sldLayoutId id="2147483681" r:id="rId16"/>
  </p:sldLayoutIdLst>
  <p:hf dt="0" ftr="0" hdr="0"/>
  <p:txStyles>
    <p:titleStyle>
      <a:lvl1pPr algn="l" defTabSz="457200" eaLnBrk="1" hangingPunct="1" latinLnBrk="0" rtl="0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algn="l" defTabSz="457200" eaLnBrk="1" hangingPunct="1" indent="-342900" latinLnBrk="0" marL="3429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algn="l" defTabSz="457200" eaLnBrk="1" hangingPunct="1" indent="-285750" latinLnBrk="0" marL="74295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algn="l" defTabSz="457200" eaLnBrk="1" hangingPunct="1" indent="-228600" latinLnBrk="0" marL="1143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algn="l" defTabSz="457200" eaLnBrk="1" hangingPunct="1" indent="-228600" latinLnBrk="0" marL="1600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algn="l" defTabSz="457200" eaLnBrk="1" hangingPunct="1" indent="-228600" latinLnBrk="0" marL="20574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algn="l" defTabSz="457200" eaLnBrk="1" hangingPunct="1" indent="-228600" latinLnBrk="0" marL="25146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algn="l" defTabSz="457200" eaLnBrk="1" hangingPunct="1" indent="-228600" latinLnBrk="0" marL="29718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algn="l" defTabSz="457200" eaLnBrk="1" hangingPunct="1" indent="-228600" latinLnBrk="0" marL="34290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algn="l" defTabSz="457200" eaLnBrk="1" hangingPunct="1" indent="-228600" latinLnBrk="0" marL="3886200" rtl="0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algn="l" defTabSz="457200" eaLnBrk="1" hangingPunct="1" latinLnBrk="0" marL="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algn="l" defTabSz="457200" eaLnBrk="1" hangingPunct="1" latinLnBrk="0" marL="457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algn="l" defTabSz="457200" eaLnBrk="1" hangingPunct="1" latinLnBrk="0" marL="914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algn="l" defTabSz="457200" eaLnBrk="1" hangingPunct="1" latinLnBrk="0" marL="1371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algn="l" defTabSz="457200" eaLnBrk="1" hangingPunct="1" latinLnBrk="0" marL="18288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algn="l" defTabSz="457200" eaLnBrk="1" hangingPunct="1" latinLnBrk="0" marL="22860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algn="l" defTabSz="457200" eaLnBrk="1" hangingPunct="1" latinLnBrk="0" marL="27432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algn="l" defTabSz="457200" eaLnBrk="1" hangingPunct="1" latinLnBrk="0" marL="32004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algn="l" defTabSz="457200" eaLnBrk="1" hangingPunct="1" latinLnBrk="0" marL="3657600" rtl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
<Relationships xmlns="http://schemas.openxmlformats.org/package/2006/relationships"><Relationship Id="rId1" Type="http://schemas.openxmlformats.org/officeDocument/2006/relationships/image" Target="../media/image1.gif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
<Relationships xmlns="http://schemas.openxmlformats.org/package/2006/relationships"><Relationship Id="rId1" Type="http://schemas.openxmlformats.org/officeDocument/2006/relationships/image" Target="../media/image2.gif"/><Relationship Id="rId2" Type="http://schemas.openxmlformats.org/officeDocument/2006/relationships/slideLayout" Target="../slideLayouts/slideLayout2.xml"/></Relationships>
</file>

<file path=ppt/slides/_rels/slide46.xml.rels><?xml version="1.0" encoding="UTF-8" standalone="yes"?>
<Relationships xmlns="http://schemas.openxmlformats.org/package/2006/relationships"><Relationship Id="rId1" Type="http://schemas.openxmlformats.org/officeDocument/2006/relationships/image" Target="../media/image3.gif"/><Relationship Id="rId2" Type="http://schemas.openxmlformats.org/officeDocument/2006/relationships/slideLayout" Target="../slideLayouts/slideLayout2.xml"/></Relationships>
</file>

<file path=ppt/slides/_rels/slide47.xml.rels><?xml version="1.0" encoding="UTF-8" standalone="yes"?>
<Relationships xmlns="http://schemas.openxmlformats.org/package/2006/relationships"><Relationship Id="rId1" Type="http://schemas.openxmlformats.org/officeDocument/2006/relationships/image" Target="../media/image4.gif"/><Relationship Id="rId2" Type="http://schemas.openxmlformats.org/officeDocument/2006/relationships/slideLayout" Target="../slideLayouts/slideLayout2.xml"/></Relationships>
</file>

<file path=ppt/slides/_rels/slide48.xml.rels><?xml version="1.0" encoding="UTF-8" standalone="yes"?>
<Relationships xmlns="http://schemas.openxmlformats.org/package/2006/relationships"><Relationship Id="rId1" Type="http://schemas.openxmlformats.org/officeDocument/2006/relationships/image" Target="../media/image5.gif"/><Relationship Id="rId2" Type="http://schemas.openxmlformats.org/officeDocument/2006/relationships/slideLayout" Target="../slideLayouts/slideLayout2.xml"/></Relationships>
</file>

<file path=ppt/slides/_rels/slide49.xml.rels><?xml version="1.0" encoding="UTF-8" standalone="yes"?>
<Relationships xmlns="http://schemas.openxmlformats.org/package/2006/relationships"><Relationship Id="rId1" Type="http://schemas.openxmlformats.org/officeDocument/2006/relationships/image" Target="../media/image6.gif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
<Relationships xmlns="http://schemas.openxmlformats.org/package/2006/relationships"><Relationship Id="rId1" Type="http://schemas.openxmlformats.org/officeDocument/2006/relationships/image" Target="../media/image7.gif"/><Relationship Id="rId2" Type="http://schemas.openxmlformats.org/officeDocument/2006/relationships/slideLayout" Target="../slideLayouts/slideLayout2.xml"/></Relationships>
</file>

<file path=ppt/slides/_rels/slide51.xml.rels><?xml version="1.0" encoding="UTF-8" standalone="yes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2.xml"/></Relationships>
</file>

<file path=ppt/slides/_rels/slide6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fld>
            <a:endParaRPr altLang="en-US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00" name="TextBox 2"/>
          <p:cNvSpPr txBox="1"/>
          <p:nvPr/>
        </p:nvSpPr>
        <p:spPr>
          <a:xfrm>
            <a:off x="539552" y="980728"/>
            <a:ext cx="8064896" cy="7207719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การเตรียมความพร้อมรองรับ</a:t>
            </a:r>
          </a:p>
          <a:p>
            <a:pPr algn="ctr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การประเมินคุณภาพการศึกษาภายนอก ระดับอุดมศึกษา รอบสี่ พ.ศ. </a:t>
            </a:r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2559-2563</a:t>
            </a:r>
            <a:endParaRPr b="1" dirty="0" sz="4000" lang="th-TH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endParaRPr b="1" dirty="0" sz="4000" lang="th-TH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endParaRPr b="1" dirty="0" sz="4000" lang="th-TH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ctr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</a:t>
            </a:r>
          </a:p>
          <a:p>
            <a:pPr algn="ctr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รศ.ดร. วศิน อิงคพัฒนากุล</a:t>
            </a:r>
          </a:p>
          <a:p>
            <a:pPr algn="ctr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มหาวิทยาลัยศิลปากร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4" name="Rectangle 1"/>
          <p:cNvSpPr/>
          <p:nvPr/>
        </p:nvSpPr>
        <p:spPr>
          <a:xfrm>
            <a:off x="323528" y="188640"/>
            <a:ext cx="6192688" cy="1467027"/>
          </a:xfrm>
          <a:prstGeom prst="rect"/>
        </p:spPr>
        <p:txBody>
          <a:bodyPr wrap="square">
            <a:spAutoFit/>
          </a:bodyPr>
          <a:p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เกณฑ์ท้าทาย </a:t>
            </a:r>
            <a:r>
              <a:rPr b="1" dirty="0" sz="3600" lang="en-US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(</a:t>
            </a:r>
            <a:r>
              <a:rPr b="1" dirty="0" sz="3600" lang="en-US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Challenging Standards) 	</a:t>
            </a:r>
          </a:p>
        </p:txBody>
      </p:sp>
      <p:sp>
        <p:nvSpPr>
          <p:cNvPr id="1048615" name="Rectangle 2"/>
          <p:cNvSpPr/>
          <p:nvPr/>
        </p:nvSpPr>
        <p:spPr>
          <a:xfrm>
            <a:off x="323528" y="1124744"/>
            <a:ext cx="8316416" cy="8077733"/>
          </a:xfrm>
          <a:prstGeom prst="rect"/>
        </p:spPr>
        <p:txBody>
          <a:bodyPr wrap="square">
            <a:spAutoFit/>
          </a:bodyPr>
          <a:p>
            <a:r>
              <a:rPr b="1" dirty="0" sz="3600" lang="en-US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C3 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มีผลการจัดอันดับสถานศึกษาระดับโลก (</a:t>
            </a:r>
            <a:r>
              <a:rPr b="1" dirty="0" sz="3600" lang="en-US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World Class) </a:t>
            </a:r>
          </a:p>
          <a:p>
            <a:r>
              <a:rPr b="1" dirty="0" sz="3600" lang="en-US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C2 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มีหลักสูตรการเรียนการสอนและการให้บริการการศึกษาที่ตอบสนองความต้องการของบริบทเชิงพื้นที่ ระดับนานาชาติ ระดับภูมิภาค เช่น กลุ่มอาเซียน (</a:t>
            </a:r>
            <a:r>
              <a:rPr b="1" dirty="0" sz="3600" lang="en-US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International/Regional Class) </a:t>
            </a:r>
          </a:p>
          <a:p>
            <a:r>
              <a:rPr b="1" dirty="0" sz="3600" lang="en-US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C1 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มีความเชี่ยวชาญด้านงานวิจัยและนวัตกรรมที่ตอบสนองเศรษฐกิจและสังคมระดับท้องถิ่นและระดับชาติ เช่นประเทศไทย ๔.๐ (</a:t>
            </a:r>
            <a:r>
              <a:rPr b="1" dirty="0" sz="3600" lang="en-US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Thailand 4.0) (National/ Local Class) 	</a:t>
            </a:r>
          </a:p>
        </p:txBody>
      </p:sp>
    </p:spTree>
  </p:cSld>
  <p:clrMapOvr>
    <a:masterClrMapping/>
  </p:clrMapOvr>
  <p:timing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Rectangle 1"/>
          <p:cNvSpPr/>
          <p:nvPr/>
        </p:nvSpPr>
        <p:spPr>
          <a:xfrm>
            <a:off x="395536" y="188640"/>
            <a:ext cx="2954655" cy="823772"/>
          </a:xfrm>
          <a:prstGeom prst="rect"/>
        </p:spPr>
        <p:txBody>
          <a:bodyPr wrap="square">
            <a:spAutoFit/>
          </a:bodyPr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วิธีการประเมิน 	</a:t>
            </a:r>
          </a:p>
        </p:txBody>
      </p:sp>
      <p:sp>
        <p:nvSpPr>
          <p:cNvPr id="1048617" name="Rectangle 2"/>
          <p:cNvSpPr/>
          <p:nvPr/>
        </p:nvSpPr>
        <p:spPr>
          <a:xfrm>
            <a:off x="107504" y="764704"/>
            <a:ext cx="9278082" cy="9453322"/>
          </a:xfrm>
          <a:prstGeom prst="rect"/>
        </p:spPr>
        <p:txBody>
          <a:bodyPr wrap="square">
            <a:spAutoFit/>
          </a:bodyPr>
          <a:p>
            <a:r>
              <a:rPr b="1" dirty="0" sz="3600" lang="th-TH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เป็น</a:t>
            </a:r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การประเมินเชิงคุณภาพ เน้นข้อมูลเชิงประจักษ์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Evidence Based) </a:t>
            </a:r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ที่สะท้อนผลลัพธ์กา</a:t>
            </a:r>
            <a:r>
              <a:rPr b="1" dirty="0" sz="3600" lang="th-TH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รดำเนินงาน </a:t>
            </a:r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โดยใช้การตัดสินใจของผู้เชี่ยวชาญ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Expert Judgment) </a:t>
            </a:r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และการตรวจทานผลการประเมินโดยคณะกรรมการประเมินในระดับเดียวกัน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Peer Review) </a:t>
            </a:r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ให้ครอบคลุมองค์ประกอบทั้งระบบแบบองค์รวม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Holistic Approach) </a:t>
            </a:r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โดยมีองค์ประกอบของวิธีการประเมินคุณภาพภายนอก ดังนี้ </a:t>
            </a: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๑) การศึกษาข้อมูลด้านบริบทพื้นฐานของสถานศึกษา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Organization Context) </a:t>
            </a: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๒) การศึกษารายงานผลการประเมินตนเองของสถานศึกษา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Self-Assessment Report: SAR) </a:t>
            </a: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๓) การลงพื้นที่ตรวจเยี่ยม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Site Visit) </a:t>
            </a:r>
            <a:endParaRPr b="1" dirty="0" sz="3600" lang="th-TH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8" name="TextBox 5"/>
          <p:cNvSpPr txBox="1"/>
          <p:nvPr/>
        </p:nvSpPr>
        <p:spPr>
          <a:xfrm>
            <a:off x="251520" y="1867471"/>
            <a:ext cx="1080120" cy="1924755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8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ด้าน</a:t>
            </a:r>
            <a:endParaRPr b="1" dirty="0" sz="48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19" name="TextBox 8"/>
          <p:cNvSpPr txBox="1"/>
          <p:nvPr/>
        </p:nvSpPr>
        <p:spPr>
          <a:xfrm>
            <a:off x="251520" y="3667671"/>
            <a:ext cx="2304256" cy="1924755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8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องค์ประกอบ</a:t>
            </a:r>
            <a:endParaRPr b="1" dirty="0" sz="48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0" name="TextBox 9"/>
          <p:cNvSpPr txBox="1"/>
          <p:nvPr/>
        </p:nvSpPr>
        <p:spPr>
          <a:xfrm>
            <a:off x="251520" y="5467871"/>
            <a:ext cx="3024336" cy="1924755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8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ประเด็นพิจารณา</a:t>
            </a:r>
            <a:endParaRPr b="1" dirty="0" sz="48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1" name="TextBox 10"/>
          <p:cNvSpPr txBox="1"/>
          <p:nvPr/>
        </p:nvSpPr>
        <p:spPr>
          <a:xfrm>
            <a:off x="5796136" y="1867471"/>
            <a:ext cx="1080120" cy="904125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2" name="TextBox 11"/>
          <p:cNvSpPr txBox="1"/>
          <p:nvPr/>
        </p:nvSpPr>
        <p:spPr>
          <a:xfrm>
            <a:off x="4248482" y="3667671"/>
            <a:ext cx="1080120" cy="904125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1.1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3" name="TextBox 12"/>
          <p:cNvSpPr txBox="1"/>
          <p:nvPr/>
        </p:nvSpPr>
        <p:spPr>
          <a:xfrm>
            <a:off x="7272300" y="3667671"/>
            <a:ext cx="1080120" cy="904125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1.2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4" name="TextBox 13"/>
          <p:cNvSpPr txBox="1"/>
          <p:nvPr/>
        </p:nvSpPr>
        <p:spPr>
          <a:xfrm>
            <a:off x="3563888" y="5467871"/>
            <a:ext cx="1080120" cy="1313649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32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1.1.1</a:t>
            </a:r>
            <a:endParaRPr b="1" dirty="0" sz="32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5" name="TextBox 14"/>
          <p:cNvSpPr txBox="1"/>
          <p:nvPr/>
        </p:nvSpPr>
        <p:spPr>
          <a:xfrm>
            <a:off x="4932040" y="5467870"/>
            <a:ext cx="1080120" cy="1313650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32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1.1.2</a:t>
            </a:r>
            <a:endParaRPr b="1" dirty="0" sz="32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6" name="TextBox 15"/>
          <p:cNvSpPr txBox="1"/>
          <p:nvPr/>
        </p:nvSpPr>
        <p:spPr>
          <a:xfrm>
            <a:off x="6583285" y="5467870"/>
            <a:ext cx="1080120" cy="1313650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32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1.2.1</a:t>
            </a:r>
            <a:endParaRPr b="1" dirty="0" sz="32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7" name="TextBox 16"/>
          <p:cNvSpPr txBox="1"/>
          <p:nvPr/>
        </p:nvSpPr>
        <p:spPr>
          <a:xfrm>
            <a:off x="7956376" y="5467870"/>
            <a:ext cx="1080120" cy="1313650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32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1.2.2</a:t>
            </a:r>
            <a:endParaRPr b="1" dirty="0" sz="32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cxnSp>
        <p:nvCxnSpPr>
          <p:cNvPr id="3145730" name="Elbow Connector 7"/>
          <p:cNvCxnSpPr>
            <a:cxnSpLocks/>
            <a:stCxn id="1048621" idx="2"/>
            <a:endCxn id="1048622" idx="0"/>
          </p:cNvCxnSpPr>
          <p:nvPr/>
        </p:nvCxnSpPr>
        <p:spPr>
          <a:xfrm rot="5400000">
            <a:off x="5016212" y="2347687"/>
            <a:ext cx="1092314" cy="1547654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1" name="Elbow Connector 18"/>
          <p:cNvCxnSpPr>
            <a:cxnSpLocks/>
            <a:stCxn id="1048621" idx="2"/>
            <a:endCxn id="1048623" idx="0"/>
          </p:cNvCxnSpPr>
          <p:nvPr/>
        </p:nvCxnSpPr>
        <p:spPr>
          <a:xfrm rot="16200000" flipH="1">
            <a:off x="6528121" y="2383432"/>
            <a:ext cx="1092314" cy="1476164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2" name="Elbow Connector 24"/>
          <p:cNvCxnSpPr>
            <a:cxnSpLocks/>
            <a:stCxn id="1048622" idx="2"/>
            <a:endCxn id="1048624" idx="0"/>
          </p:cNvCxnSpPr>
          <p:nvPr/>
        </p:nvCxnSpPr>
        <p:spPr>
          <a:xfrm rot="5400000">
            <a:off x="3900088" y="4579417"/>
            <a:ext cx="1092314" cy="684594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3" name="Elbow Connector 26"/>
          <p:cNvCxnSpPr>
            <a:cxnSpLocks/>
            <a:stCxn id="1048622" idx="2"/>
            <a:endCxn id="1048625" idx="0"/>
          </p:cNvCxnSpPr>
          <p:nvPr/>
        </p:nvCxnSpPr>
        <p:spPr>
          <a:xfrm rot="16200000" flipH="1">
            <a:off x="4584165" y="4579934"/>
            <a:ext cx="1092313" cy="683558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4" name="Elbow Connector 28"/>
          <p:cNvCxnSpPr>
            <a:cxnSpLocks/>
            <a:stCxn id="1048623" idx="2"/>
            <a:endCxn id="1048626" idx="0"/>
          </p:cNvCxnSpPr>
          <p:nvPr/>
        </p:nvCxnSpPr>
        <p:spPr>
          <a:xfrm rot="5400000">
            <a:off x="6921697" y="4577206"/>
            <a:ext cx="1092313" cy="689015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5" name="Elbow Connector 30"/>
          <p:cNvCxnSpPr>
            <a:cxnSpLocks/>
            <a:stCxn id="1048623" idx="2"/>
            <a:endCxn id="1048627" idx="0"/>
          </p:cNvCxnSpPr>
          <p:nvPr/>
        </p:nvCxnSpPr>
        <p:spPr>
          <a:xfrm rot="16200000" flipH="1">
            <a:off x="7608242" y="4579675"/>
            <a:ext cx="1092313" cy="684076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28" name="TextBox 31"/>
          <p:cNvSpPr txBox="1"/>
          <p:nvPr/>
        </p:nvSpPr>
        <p:spPr>
          <a:xfrm>
            <a:off x="251520" y="398274"/>
            <a:ext cx="8784976" cy="2782004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48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กรอบมาตรฐานการประเมินคุณภาพภายนอกรอบสี่ ระดับอุดมศึกษา</a:t>
            </a:r>
            <a:endParaRPr b="1" dirty="0" sz="48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29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sz="1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12</a:t>
            </a:fld>
            <a:endParaRPr altLang="en-US" sz="1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5"/>
                                        <p:tgtEl>
                                          <p:spTgt spid="1048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31457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7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9"/>
                                        <p:tgtEl>
                                          <p:spTgt spid="1048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>
                            <p:stCondLst>
                              <p:cond delay="1000"/>
                            </p:stCondLst>
                            <p:childTnLst>
                              <p:par>
                                <p:cTn fill="hold" id="31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3"/>
                                        <p:tgtEl>
                                          <p:spTgt spid="3145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3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1048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id="4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2"/>
                                        <p:tgtEl>
                                          <p:spTgt spid="3145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4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6"/>
                                        <p:tgtEl>
                                          <p:spTgt spid="1048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>
                            <p:stCondLst>
                              <p:cond delay="1000"/>
                            </p:stCondLst>
                            <p:childTnLst>
                              <p:par>
                                <p:cTn fill="hold" id="4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0"/>
                                        <p:tgtEl>
                                          <p:spTgt spid="3145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52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4"/>
                                        <p:tgtEl>
                                          <p:spTgt spid="10486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>
                            <p:stCondLst>
                              <p:cond delay="2000"/>
                            </p:stCondLst>
                            <p:childTnLst>
                              <p:par>
                                <p:cTn fill="hold" id="56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8"/>
                                        <p:tgtEl>
                                          <p:spTgt spid="31457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9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60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2"/>
                                        <p:tgtEl>
                                          <p:spTgt spid="1048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3">
                            <p:stCondLst>
                              <p:cond delay="3000"/>
                            </p:stCondLst>
                            <p:childTnLst>
                              <p:par>
                                <p:cTn fill="hold" id="64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6"/>
                                        <p:tgtEl>
                                          <p:spTgt spid="3145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7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6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0"/>
                                        <p:tgtEl>
                                          <p:spTgt spid="1048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18" grpId="0" animBg="1"/>
      <p:bldP spid="1048619" grpId="0" animBg="1"/>
      <p:bldP spid="1048620" grpId="0" animBg="1"/>
      <p:bldP spid="1048621" grpId="0" animBg="1"/>
      <p:bldP spid="1048622" grpId="0" animBg="1"/>
      <p:bldP spid="1048623" grpId="0" animBg="1"/>
      <p:bldP spid="1048624" grpId="0" animBg="1"/>
      <p:bldP spid="1048625" grpId="0" animBg="1"/>
      <p:bldP spid="1048626" grpId="0" animBg="1"/>
      <p:bldP spid="104862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0" name="TextBox 5"/>
          <p:cNvSpPr txBox="1"/>
          <p:nvPr/>
        </p:nvSpPr>
        <p:spPr>
          <a:xfrm>
            <a:off x="179512" y="1867471"/>
            <a:ext cx="1080120" cy="1771243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400" lang="th-TH" smtClean="0">
                <a:latin typeface="+mj-lt"/>
              </a:rPr>
              <a:t>ด้าน</a:t>
            </a:r>
            <a:endParaRPr b="1" dirty="0" sz="4400" lang="en-US">
              <a:latin typeface="+mj-lt"/>
            </a:endParaRPr>
          </a:p>
        </p:txBody>
      </p:sp>
      <p:sp>
        <p:nvSpPr>
          <p:cNvPr id="1048631" name="TextBox 8"/>
          <p:cNvSpPr txBox="1"/>
          <p:nvPr/>
        </p:nvSpPr>
        <p:spPr>
          <a:xfrm>
            <a:off x="179512" y="3667671"/>
            <a:ext cx="2304256" cy="1771243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400" lang="th-TH" smtClean="0">
                <a:latin typeface="+mj-lt"/>
              </a:rPr>
              <a:t>องค์ประกอบ</a:t>
            </a:r>
            <a:endParaRPr b="1" dirty="0" sz="4400" lang="en-US">
              <a:latin typeface="+mj-lt"/>
            </a:endParaRPr>
          </a:p>
        </p:txBody>
      </p:sp>
      <p:sp>
        <p:nvSpPr>
          <p:cNvPr id="1048632" name="TextBox 9"/>
          <p:cNvSpPr txBox="1"/>
          <p:nvPr/>
        </p:nvSpPr>
        <p:spPr>
          <a:xfrm>
            <a:off x="179512" y="5467871"/>
            <a:ext cx="3024336" cy="1771243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4400" lang="th-TH" smtClean="0">
                <a:latin typeface="+mj-lt"/>
              </a:rPr>
              <a:t>ประเด็นพิจารณา</a:t>
            </a:r>
            <a:endParaRPr b="1" dirty="0" sz="4400" lang="en-US">
              <a:latin typeface="+mj-lt"/>
            </a:endParaRPr>
          </a:p>
        </p:txBody>
      </p:sp>
      <p:sp>
        <p:nvSpPr>
          <p:cNvPr id="1048633" name="TextBox 10"/>
          <p:cNvSpPr txBox="1"/>
          <p:nvPr/>
        </p:nvSpPr>
        <p:spPr>
          <a:xfrm>
            <a:off x="5607407" y="1867471"/>
            <a:ext cx="1327209" cy="1311103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2400" lang="en-US" smtClean="0">
                <a:latin typeface="+mn-lt"/>
              </a:rPr>
              <a:t>1 </a:t>
            </a:r>
            <a:r>
              <a:rPr b="1" dirty="0" sz="3600" lang="th-TH" smtClean="0">
                <a:latin typeface="+mj-lt"/>
              </a:rPr>
              <a:t>พอใช้</a:t>
            </a:r>
            <a:endParaRPr b="1" dirty="0" sz="3600" lang="en-US">
              <a:latin typeface="+mj-lt"/>
            </a:endParaRPr>
          </a:p>
        </p:txBody>
      </p:sp>
      <p:sp>
        <p:nvSpPr>
          <p:cNvPr id="1048634" name="TextBox 11"/>
          <p:cNvSpPr txBox="1"/>
          <p:nvPr/>
        </p:nvSpPr>
        <p:spPr>
          <a:xfrm>
            <a:off x="4005163" y="3667671"/>
            <a:ext cx="1430933" cy="1311103"/>
          </a:xfrm>
          <a:prstGeom prst="rect"/>
          <a:solidFill>
            <a:srgbClr val="FFC000"/>
          </a:solidFill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2400" lang="en-US" smtClean="0">
                <a:latin typeface="+mn-lt"/>
              </a:rPr>
              <a:t>1.1</a:t>
            </a:r>
            <a:endParaRPr b="1" dirty="0" sz="2400" lang="th-TH">
              <a:latin typeface="+mn-lt"/>
            </a:endParaRPr>
          </a:p>
          <a:p>
            <a:pPr algn="ctr"/>
            <a:r>
              <a:rPr b="1" dirty="0" sz="3600" lang="th-TH" smtClean="0">
                <a:latin typeface="+mj-lt"/>
              </a:rPr>
              <a:t>พอใช้</a:t>
            </a:r>
            <a:endParaRPr b="1" dirty="0" sz="3600" lang="en-US">
              <a:latin typeface="+mj-lt"/>
            </a:endParaRPr>
          </a:p>
        </p:txBody>
      </p:sp>
      <p:sp>
        <p:nvSpPr>
          <p:cNvPr id="1048635" name="TextBox 12"/>
          <p:cNvSpPr txBox="1"/>
          <p:nvPr/>
        </p:nvSpPr>
        <p:spPr>
          <a:xfrm>
            <a:off x="7200292" y="3667671"/>
            <a:ext cx="1080120" cy="1311103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2400" lang="en-US" smtClean="0">
                <a:latin typeface="+mn-lt"/>
              </a:rPr>
              <a:t>1.2 </a:t>
            </a:r>
            <a:endParaRPr b="1" dirty="0" sz="2400" lang="th-TH" smtClean="0">
              <a:latin typeface="+mn-lt"/>
            </a:endParaRPr>
          </a:p>
          <a:p>
            <a:pPr algn="ctr"/>
            <a:r>
              <a:rPr b="1" dirty="0" sz="3600" lang="th-TH" smtClean="0">
                <a:latin typeface="+mj-lt"/>
              </a:rPr>
              <a:t>ดี</a:t>
            </a:r>
            <a:endParaRPr b="1" dirty="0" sz="3600" lang="en-US">
              <a:latin typeface="+mj-lt"/>
            </a:endParaRPr>
          </a:p>
        </p:txBody>
      </p:sp>
      <p:sp>
        <p:nvSpPr>
          <p:cNvPr id="1048636" name="TextBox 13"/>
          <p:cNvSpPr txBox="1"/>
          <p:nvPr/>
        </p:nvSpPr>
        <p:spPr>
          <a:xfrm>
            <a:off x="3491880" y="5467871"/>
            <a:ext cx="1080120" cy="1954358"/>
          </a:xfrm>
          <a:prstGeom prst="rect"/>
          <a:solidFill>
            <a:srgbClr val="FFC000"/>
          </a:solidFill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2400" lang="en-US" smtClean="0">
                <a:latin typeface="+mn-lt"/>
              </a:rPr>
              <a:t>1.1.1 </a:t>
            </a:r>
            <a:r>
              <a:rPr b="1" dirty="0" sz="3600" lang="th-TH" smtClean="0">
                <a:latin typeface="+mj-lt"/>
              </a:rPr>
              <a:t>พอใช้</a:t>
            </a:r>
            <a:endParaRPr b="1" dirty="0" sz="3600" lang="en-US">
              <a:latin typeface="+mj-lt"/>
            </a:endParaRPr>
          </a:p>
        </p:txBody>
      </p:sp>
      <p:sp>
        <p:nvSpPr>
          <p:cNvPr id="1048637" name="TextBox 14"/>
          <p:cNvSpPr txBox="1"/>
          <p:nvPr/>
        </p:nvSpPr>
        <p:spPr>
          <a:xfrm>
            <a:off x="4860032" y="5467870"/>
            <a:ext cx="1080120" cy="1311103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2400" lang="en-US" smtClean="0">
                <a:latin typeface="+mn-lt"/>
              </a:rPr>
              <a:t>1.1.2 </a:t>
            </a:r>
            <a:r>
              <a:rPr b="1" dirty="0" sz="3600" lang="th-TH" smtClean="0">
                <a:latin typeface="+mj-lt"/>
              </a:rPr>
              <a:t>ดี</a:t>
            </a:r>
            <a:endParaRPr b="1" dirty="0" sz="3600" lang="en-US">
              <a:latin typeface="+mj-lt"/>
            </a:endParaRPr>
          </a:p>
        </p:txBody>
      </p:sp>
      <p:sp>
        <p:nvSpPr>
          <p:cNvPr id="1048638" name="TextBox 15"/>
          <p:cNvSpPr txBox="1"/>
          <p:nvPr/>
        </p:nvSpPr>
        <p:spPr>
          <a:xfrm>
            <a:off x="6511277" y="5467870"/>
            <a:ext cx="1080120" cy="1954358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2400" lang="en-US" smtClean="0">
                <a:latin typeface="+mn-lt"/>
              </a:rPr>
              <a:t>1.2.1</a:t>
            </a:r>
            <a:endParaRPr b="1" dirty="0" sz="3600" lang="en-US">
              <a:latin typeface="+mj-lt"/>
            </a:endParaRPr>
          </a:p>
          <a:p>
            <a:pPr algn="ctr"/>
            <a:r>
              <a:rPr b="1" dirty="0" sz="3600" lang="th-TH" smtClean="0">
                <a:latin typeface="+mj-lt"/>
              </a:rPr>
              <a:t>ดีมาก</a:t>
            </a:r>
            <a:endParaRPr b="1" dirty="0" sz="3600" lang="en-US">
              <a:latin typeface="+mj-lt"/>
            </a:endParaRPr>
          </a:p>
        </p:txBody>
      </p:sp>
      <p:sp>
        <p:nvSpPr>
          <p:cNvPr id="1048639" name="TextBox 16"/>
          <p:cNvSpPr txBox="1"/>
          <p:nvPr/>
        </p:nvSpPr>
        <p:spPr>
          <a:xfrm>
            <a:off x="7884368" y="5467870"/>
            <a:ext cx="1080120" cy="1311103"/>
          </a:xfrm>
          <a:prstGeom prst="rect"/>
          <a:noFill/>
          <a:ln w="25400">
            <a:solidFill>
              <a:schemeClr val="accent4"/>
            </a:solidFill>
          </a:ln>
        </p:spPr>
        <p:txBody>
          <a:bodyPr rtlCol="0" wrap="square">
            <a:spAutoFit/>
          </a:bodyPr>
          <a:p>
            <a:pPr algn="ctr"/>
            <a:r>
              <a:rPr b="1" dirty="0" sz="2400" lang="en-US" smtClean="0">
                <a:latin typeface="+mn-lt"/>
              </a:rPr>
              <a:t>1.2.2</a:t>
            </a:r>
          </a:p>
          <a:p>
            <a:pPr algn="ctr"/>
            <a:r>
              <a:rPr b="1" dirty="0" sz="3600" lang="th-TH" smtClean="0">
                <a:latin typeface="+mj-lt"/>
              </a:rPr>
              <a:t>ดี</a:t>
            </a:r>
            <a:endParaRPr b="1" dirty="0" sz="3600" lang="en-US">
              <a:latin typeface="+mj-lt"/>
            </a:endParaRPr>
          </a:p>
        </p:txBody>
      </p:sp>
      <p:cxnSp>
        <p:nvCxnSpPr>
          <p:cNvPr id="3145736" name="Elbow Connector 7"/>
          <p:cNvCxnSpPr>
            <a:cxnSpLocks/>
            <a:stCxn id="1048633" idx="2"/>
            <a:endCxn id="1048634" idx="0"/>
          </p:cNvCxnSpPr>
          <p:nvPr/>
        </p:nvCxnSpPr>
        <p:spPr>
          <a:xfrm rot="5400000">
            <a:off x="4918887" y="2315545"/>
            <a:ext cx="1153869" cy="1550382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7" name="Elbow Connector 18"/>
          <p:cNvCxnSpPr>
            <a:cxnSpLocks/>
            <a:stCxn id="1048633" idx="2"/>
            <a:endCxn id="1048635" idx="0"/>
          </p:cNvCxnSpPr>
          <p:nvPr/>
        </p:nvCxnSpPr>
        <p:spPr>
          <a:xfrm rot="16200000" flipH="1">
            <a:off x="6428748" y="2356066"/>
            <a:ext cx="1153869" cy="1469340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8" name="Elbow Connector 24"/>
          <p:cNvCxnSpPr>
            <a:cxnSpLocks/>
            <a:stCxn id="1048634" idx="2"/>
            <a:endCxn id="1048636" idx="0"/>
          </p:cNvCxnSpPr>
          <p:nvPr/>
        </p:nvCxnSpPr>
        <p:spPr>
          <a:xfrm rot="5400000">
            <a:off x="3984017" y="4731257"/>
            <a:ext cx="784537" cy="688690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39" name="Elbow Connector 26"/>
          <p:cNvCxnSpPr>
            <a:cxnSpLocks/>
            <a:stCxn id="1048634" idx="2"/>
            <a:endCxn id="1048637" idx="0"/>
          </p:cNvCxnSpPr>
          <p:nvPr/>
        </p:nvCxnSpPr>
        <p:spPr>
          <a:xfrm rot="16200000" flipH="1">
            <a:off x="4668093" y="4735871"/>
            <a:ext cx="784536" cy="679462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0" name="Elbow Connector 28"/>
          <p:cNvCxnSpPr>
            <a:cxnSpLocks/>
            <a:stCxn id="1048635" idx="2"/>
            <a:endCxn id="1048638" idx="0"/>
          </p:cNvCxnSpPr>
          <p:nvPr/>
        </p:nvCxnSpPr>
        <p:spPr>
          <a:xfrm rot="5400000">
            <a:off x="7003577" y="4731095"/>
            <a:ext cx="784536" cy="689015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5741" name="Elbow Connector 30"/>
          <p:cNvCxnSpPr>
            <a:cxnSpLocks/>
            <a:stCxn id="1048635" idx="2"/>
            <a:endCxn id="1048639" idx="0"/>
          </p:cNvCxnSpPr>
          <p:nvPr/>
        </p:nvCxnSpPr>
        <p:spPr>
          <a:xfrm rot="16200000" flipH="1">
            <a:off x="7690122" y="4733564"/>
            <a:ext cx="784536" cy="684076"/>
          </a:xfrm>
          <a:prstGeom prst="bentConnector3"/>
          <a:ln w="25400">
            <a:solidFill>
              <a:schemeClr val="accent4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48640" name="TextBox 31"/>
          <p:cNvSpPr txBox="1"/>
          <p:nvPr/>
        </p:nvSpPr>
        <p:spPr>
          <a:xfrm>
            <a:off x="539552" y="620688"/>
            <a:ext cx="7344816" cy="985748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4400" lang="th-TH" smtClean="0"/>
              <a:t>แนวคิดการประเมิน</a:t>
            </a:r>
            <a:endParaRPr b="1" dirty="0" sz="4400" lang="en-US"/>
          </a:p>
        </p:txBody>
      </p:sp>
      <p:sp>
        <p:nvSpPr>
          <p:cNvPr id="1048641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13</a:t>
            </a:fld>
            <a:endParaRPr altLang="en-US"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5"/>
                                        <p:tgtEl>
                                          <p:spTgt spid="10486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>
                      <p:stCondLst>
                        <p:cond delay="indefinite"/>
                      </p:stCondLst>
                      <p:childTnLst>
                        <p:par>
                          <p:cTn fill="hold" id="17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2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4"/>
                                        <p:tgtEl>
                                          <p:spTgt spid="104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>
                      <p:stCondLst>
                        <p:cond delay="indefinite"/>
                      </p:stCondLst>
                      <p:childTnLst>
                        <p:par>
                          <p:cTn fill="hold" id="26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9"/>
                                        <p:tgtEl>
                                          <p:spTgt spid="3145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>
                            <p:stCondLst>
                              <p:cond delay="500"/>
                            </p:stCondLst>
                            <p:childTnLst>
                              <p:par>
                                <p:cTn fill="hold" id="31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3"/>
                                        <p:tgtEl>
                                          <p:spTgt spid="3145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3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7"/>
                                        <p:tgtEl>
                                          <p:spTgt spid="1048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8">
                      <p:stCondLst>
                        <p:cond delay="indefinite"/>
                      </p:stCondLst>
                      <p:childTnLst>
                        <p:par>
                          <p:cTn fill="hold" id="3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2"/>
                                        <p:tgtEl>
                                          <p:spTgt spid="1048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3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4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6"/>
                                        <p:tgtEl>
                                          <p:spTgt spid="1048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7">
                            <p:stCondLst>
                              <p:cond delay="1000"/>
                            </p:stCondLst>
                            <p:childTnLst>
                              <p:par>
                                <p:cTn fill="hold" id="4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0"/>
                                        <p:tgtEl>
                                          <p:spTgt spid="3145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1">
                            <p:stCondLst>
                              <p:cond delay="1500"/>
                            </p:stCondLst>
                            <p:childTnLst>
                              <p:par>
                                <p:cTn fill="hold" id="52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4"/>
                                        <p:tgtEl>
                                          <p:spTgt spid="3145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5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56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8"/>
                                        <p:tgtEl>
                                          <p:spTgt spid="1048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9">
                      <p:stCondLst>
                        <p:cond delay="indefinite"/>
                      </p:stCondLst>
                      <p:childTnLst>
                        <p:par>
                          <p:cTn fill="hold" id="60">
                            <p:stCondLst>
                              <p:cond delay="0"/>
                            </p:stCondLst>
                            <p:childTnLst>
                              <p:par>
                                <p:cTn fill="hold" id="6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3"/>
                                        <p:tgtEl>
                                          <p:spTgt spid="3145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4">
                            <p:stCondLst>
                              <p:cond delay="500"/>
                            </p:stCondLst>
                            <p:childTnLst>
                              <p:par>
                                <p:cTn fill="hold" id="6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5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7"/>
                                        <p:tgtEl>
                                          <p:spTgt spid="3145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8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6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1"/>
                                        <p:tgtEl>
                                          <p:spTgt spid="10486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30" grpId="0" animBg="1"/>
      <p:bldP spid="1048631" grpId="0" animBg="1"/>
      <p:bldP spid="1048632" grpId="0" animBg="1"/>
      <p:bldP spid="1048633" grpId="0" animBg="1"/>
      <p:bldP spid="1048634" grpId="0" animBg="1"/>
      <p:bldP spid="1048635" grpId="0" animBg="1"/>
      <p:bldP spid="1048636" grpId="0" animBg="1"/>
      <p:bldP spid="1048637" grpId="0" animBg="1"/>
      <p:bldP spid="1048638" grpId="0" animBg="1"/>
      <p:bldP spid="104863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2790" y="6248512"/>
            <a:ext cx="447332" cy="360530"/>
          </a:xfrm>
        </p:spPr>
        <p:txBody>
          <a:bodyPr/>
          <a:p>
            <a:fld id="{2B9F7EC8-7DD5-4647-A86E-56938A45663E}" type="slidenum">
              <a:rPr altLang="en-US" sz="2800" lang="en-US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14</a:t>
            </a:fld>
            <a:endParaRPr altLang="en-US" dirty="0" sz="2800" lang="en-US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43" name="TextBox 2"/>
          <p:cNvSpPr txBox="1"/>
          <p:nvPr/>
        </p:nvSpPr>
        <p:spPr>
          <a:xfrm>
            <a:off x="395536" y="476672"/>
            <a:ext cx="8280920" cy="118962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54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เกณฑ์การประเมินคุณภาพ</a:t>
            </a:r>
            <a:endParaRPr b="1" dirty="0" sz="54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44" name="TextBox 3"/>
          <p:cNvSpPr txBox="1"/>
          <p:nvPr/>
        </p:nvSpPr>
        <p:spPr>
          <a:xfrm>
            <a:off x="395536" y="1484784"/>
            <a:ext cx="8280920" cy="118962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5400" lang="th-TH" smtClean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คุณภาพดีเยี่ยม </a:t>
            </a:r>
            <a:r>
              <a:rPr b="1" dirty="0" sz="5400" lang="en-US" smtClean="0">
                <a:solidFill>
                  <a:srgbClr val="00B05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(Excellent)</a:t>
            </a:r>
            <a:endParaRPr b="1" dirty="0" sz="5400" lang="en-US">
              <a:solidFill>
                <a:srgbClr val="00B05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45" name="TextBox 4"/>
          <p:cNvSpPr txBox="1"/>
          <p:nvPr/>
        </p:nvSpPr>
        <p:spPr>
          <a:xfrm>
            <a:off x="395536" y="3140482"/>
            <a:ext cx="8280920" cy="118962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54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คุณภาพดีมาก</a:t>
            </a:r>
            <a:r>
              <a:rPr b="1" dirty="0" sz="54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 (Very Good)</a:t>
            </a:r>
            <a:endParaRPr b="1" dirty="0" sz="54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46" name="Rectangle 8"/>
          <p:cNvSpPr/>
          <p:nvPr/>
        </p:nvSpPr>
        <p:spPr>
          <a:xfrm>
            <a:off x="440786" y="2344631"/>
            <a:ext cx="5185969" cy="1617865"/>
          </a:xfrm>
          <a:prstGeom prst="rect"/>
        </p:spPr>
        <p:txBody>
          <a:bodyPr wrap="square">
            <a:spAutoFit/>
          </a:bodyPr>
          <a:p>
            <a:r>
              <a:rPr b="1" dirty="0" sz="4000" lang="th-TH">
                <a:solidFill>
                  <a:srgbClr val="00B05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ควรได้รับการส่งเสริมให้เป็นต้นแบบ</a:t>
            </a:r>
            <a:endParaRPr b="1" dirty="0" sz="4000" lang="en-US">
              <a:solidFill>
                <a:srgbClr val="00B05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47" name="Rectangle 9"/>
          <p:cNvSpPr/>
          <p:nvPr/>
        </p:nvSpPr>
        <p:spPr>
          <a:xfrm>
            <a:off x="395536" y="3972681"/>
            <a:ext cx="9253855" cy="785380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ควรได้รับการส่งเสริมเพื่อยกระดับมาตรฐาน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48" name="TextBox 10"/>
          <p:cNvSpPr txBox="1"/>
          <p:nvPr/>
        </p:nvSpPr>
        <p:spPr>
          <a:xfrm>
            <a:off x="440786" y="4773079"/>
            <a:ext cx="8280920" cy="118962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5400" lang="th-TH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คุณภาพดี</a:t>
            </a:r>
            <a:r>
              <a:rPr b="1" dirty="0" sz="5400" lang="en-US" smtClean="0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(Good)</a:t>
            </a:r>
            <a:endParaRPr b="1" dirty="0" sz="5400" lang="en-US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49" name="Rectangle 5"/>
          <p:cNvSpPr/>
          <p:nvPr/>
        </p:nvSpPr>
        <p:spPr>
          <a:xfrm>
            <a:off x="443769" y="5638294"/>
            <a:ext cx="7215505" cy="785380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solidFill>
                  <a:schemeClr val="accent5">
                    <a:lumMod val="75000"/>
                  </a:schemeClr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ต้องได้รับการสนับสนุนเพื่อพัฒนา</a:t>
            </a:r>
            <a:endParaRPr b="1" dirty="0" sz="4000" lang="en-US">
              <a:solidFill>
                <a:schemeClr val="accent5">
                  <a:lumMod val="75000"/>
                </a:schemeClr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1048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7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9"/>
                                        <p:tgtEl>
                                          <p:spTgt spid="1048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44" grpId="0"/>
      <p:bldP spid="1048645" grpId="0"/>
      <p:bldP spid="1048646" grpId="0"/>
      <p:bldP spid="1048647" grpId="0"/>
      <p:bldP spid="1048648" grpId="0"/>
      <p:bldP spid="104864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0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8452790" y="6237312"/>
            <a:ext cx="363664" cy="419833"/>
          </a:xfrm>
        </p:spPr>
        <p:txBody>
          <a:bodyPr/>
          <a:p>
            <a:fld id="{2B9F7EC8-7DD5-4647-A86E-56938A45663E}" type="slidenum">
              <a:rPr altLang="en-US" b="1" sz="2000" lang="en-US" smtClean="0">
                <a:solidFill>
                  <a:schemeClr val="tx1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15</a:t>
            </a:fld>
            <a:endParaRPr altLang="en-US" b="1" dirty="0" sz="5400" lang="en-US">
              <a:solidFill>
                <a:schemeClr val="tx1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51" name="TextBox 2"/>
          <p:cNvSpPr txBox="1"/>
          <p:nvPr/>
        </p:nvSpPr>
        <p:spPr>
          <a:xfrm>
            <a:off x="395536" y="476672"/>
            <a:ext cx="8280920" cy="118962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54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เกณฑ์การประเมินคุณภาพ</a:t>
            </a:r>
            <a:endParaRPr b="1" dirty="0" sz="54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52" name="TextBox 6"/>
          <p:cNvSpPr txBox="1"/>
          <p:nvPr/>
        </p:nvSpPr>
        <p:spPr>
          <a:xfrm>
            <a:off x="395536" y="1412776"/>
            <a:ext cx="8280920" cy="1189621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5400" lang="th-TH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คุณภาพพอใช้</a:t>
            </a:r>
            <a:r>
              <a:rPr b="1" dirty="0" sz="5400" lang="en-US" smtClean="0">
                <a:solidFill>
                  <a:srgbClr val="FF000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(Fair)</a:t>
            </a:r>
            <a:endParaRPr b="1" dirty="0" sz="5400" lang="en-US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53" name="TextBox 7"/>
          <p:cNvSpPr txBox="1"/>
          <p:nvPr/>
        </p:nvSpPr>
        <p:spPr>
          <a:xfrm>
            <a:off x="395536" y="3364691"/>
            <a:ext cx="8280920" cy="2154187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54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คุณภาพปรับปรุง</a:t>
            </a:r>
            <a:r>
              <a:rPr b="1" dirty="0" sz="54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 (Improvement Required)</a:t>
            </a:r>
            <a:endParaRPr b="1" dirty="0" sz="54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54" name="Rectangle 8"/>
          <p:cNvSpPr/>
          <p:nvPr/>
        </p:nvSpPr>
        <p:spPr>
          <a:xfrm>
            <a:off x="395536" y="2348880"/>
            <a:ext cx="7654924" cy="785380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solidFill>
                  <a:srgbClr val="FF0000"/>
                </a:solidFill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ต้องได้รับการช่วยเหลือเพื่อปรับปรุง</a:t>
            </a:r>
            <a:endParaRPr b="1" dirty="0" sz="4000" lang="en-US">
              <a:solidFill>
                <a:srgbClr val="FF0000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55" name="Rectangle 9"/>
          <p:cNvSpPr/>
          <p:nvPr/>
        </p:nvSpPr>
        <p:spPr>
          <a:xfrm>
            <a:off x="539552" y="4414661"/>
            <a:ext cx="11109960" cy="785380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ต้องได้รับการช่วยเหลือเพื่อแก้ไขปัญหาอย่างเร่งด่วน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2" grpId="0"/>
      <p:bldP spid="1048653" grpId="0"/>
      <p:bldP spid="1048654" grpId="0"/>
      <p:bldP spid="10486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244408" y="6389736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16</a:t>
            </a:fld>
            <a:endParaRPr altLang="en-US" dirty="0" lang="en-US"/>
          </a:p>
        </p:txBody>
      </p:sp>
      <p:sp>
        <p:nvSpPr>
          <p:cNvPr id="1048657" name="TextBox 1"/>
          <p:cNvSpPr txBox="1"/>
          <p:nvPr/>
        </p:nvSpPr>
        <p:spPr>
          <a:xfrm>
            <a:off x="395536" y="188640"/>
            <a:ext cx="7560840" cy="90412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กรรมการประเมิน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58" name="TextBox 4"/>
          <p:cNvSpPr txBox="1"/>
          <p:nvPr/>
        </p:nvSpPr>
        <p:spPr>
          <a:xfrm>
            <a:off x="1381544" y="1052736"/>
            <a:ext cx="4680520" cy="161786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ผู้ทรงคุณวุฒิจาก สมศ.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59" name="TextBox 5"/>
          <p:cNvSpPr txBox="1"/>
          <p:nvPr/>
        </p:nvSpPr>
        <p:spPr>
          <a:xfrm>
            <a:off x="1381544" y="1916832"/>
            <a:ext cx="4536504" cy="161786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ผู้แทนหน่วยงานต้นสังกัด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60" name="TextBox 6"/>
          <p:cNvSpPr txBox="1"/>
          <p:nvPr/>
        </p:nvSpPr>
        <p:spPr>
          <a:xfrm>
            <a:off x="1381544" y="2767155"/>
            <a:ext cx="4968552" cy="161786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ผู้มีประสบการณ์ด้านการบริหาร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61" name="Right Arrow 2"/>
          <p:cNvSpPr/>
          <p:nvPr/>
        </p:nvSpPr>
        <p:spPr>
          <a:xfrm>
            <a:off x="395536" y="1196752"/>
            <a:ext cx="936104" cy="510153"/>
          </a:xfrm>
          <a:prstGeom prst="right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2" name="Right Arrow 7"/>
          <p:cNvSpPr/>
          <p:nvPr/>
        </p:nvSpPr>
        <p:spPr>
          <a:xfrm>
            <a:off x="395536" y="2015698"/>
            <a:ext cx="936104" cy="510153"/>
          </a:xfrm>
          <a:prstGeom prst="right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3" name="Right Arrow 8"/>
          <p:cNvSpPr/>
          <p:nvPr/>
        </p:nvSpPr>
        <p:spPr>
          <a:xfrm>
            <a:off x="395536" y="2866021"/>
            <a:ext cx="936104" cy="510153"/>
          </a:xfrm>
          <a:prstGeom prst="right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4" name="Right Brace 9"/>
          <p:cNvSpPr/>
          <p:nvPr/>
        </p:nvSpPr>
        <p:spPr>
          <a:xfrm>
            <a:off x="5683365" y="1052736"/>
            <a:ext cx="400803" cy="2422305"/>
          </a:xfrm>
          <a:prstGeom prst="rightBrace"/>
          <a:noFill/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65" name="TextBox 10"/>
          <p:cNvSpPr txBox="1"/>
          <p:nvPr/>
        </p:nvSpPr>
        <p:spPr>
          <a:xfrm>
            <a:off x="6350096" y="1926104"/>
            <a:ext cx="2254352" cy="2430551"/>
          </a:xfrm>
          <a:prstGeom prst="rect"/>
          <a:noFill/>
        </p:spPr>
        <p:txBody>
          <a:bodyPr rtlCol="0" wrap="square">
            <a:spAutoFit/>
          </a:bodyPr>
          <a:p>
            <a:pPr algn="ctr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ผ่านการอบรม</a:t>
            </a:r>
          </a:p>
          <a:p>
            <a:pPr algn="ctr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จาก สมศ.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66" name="TextBox 11"/>
          <p:cNvSpPr txBox="1"/>
          <p:nvPr/>
        </p:nvSpPr>
        <p:spPr>
          <a:xfrm>
            <a:off x="4810128" y="3457279"/>
            <a:ext cx="4154360" cy="161786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ข้อเสนอแนะจากการประเมิน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67" name="TextBox 12"/>
          <p:cNvSpPr txBox="1"/>
          <p:nvPr/>
        </p:nvSpPr>
        <p:spPr>
          <a:xfrm>
            <a:off x="2390576" y="4321375"/>
            <a:ext cx="4680520" cy="90412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Internal correction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68" name="TextBox 13"/>
          <p:cNvSpPr txBox="1"/>
          <p:nvPr/>
        </p:nvSpPr>
        <p:spPr>
          <a:xfrm>
            <a:off x="2390576" y="5185471"/>
            <a:ext cx="4536504" cy="90412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I</a:t>
            </a:r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mprovement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69" name="TextBox 14"/>
          <p:cNvSpPr txBox="1"/>
          <p:nvPr/>
        </p:nvSpPr>
        <p:spPr>
          <a:xfrm>
            <a:off x="2339752" y="6035794"/>
            <a:ext cx="4968552" cy="904125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Innovation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70" name="Right Arrow 15"/>
          <p:cNvSpPr/>
          <p:nvPr/>
        </p:nvSpPr>
        <p:spPr>
          <a:xfrm>
            <a:off x="1404568" y="4465391"/>
            <a:ext cx="936104" cy="510153"/>
          </a:xfrm>
          <a:prstGeom prst="right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71" name="Right Arrow 16"/>
          <p:cNvSpPr/>
          <p:nvPr/>
        </p:nvSpPr>
        <p:spPr>
          <a:xfrm>
            <a:off x="1404568" y="5284337"/>
            <a:ext cx="936104" cy="510153"/>
          </a:xfrm>
          <a:prstGeom prst="right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  <p:sp>
        <p:nvSpPr>
          <p:cNvPr id="1048672" name="Right Arrow 17"/>
          <p:cNvSpPr/>
          <p:nvPr/>
        </p:nvSpPr>
        <p:spPr>
          <a:xfrm>
            <a:off x="1404568" y="6134660"/>
            <a:ext cx="936104" cy="510153"/>
          </a:xfrm>
          <a:prstGeom prst="rightArrow"/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1"/>
                                        <p:tgtEl>
                                          <p:spTgt spid="1048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2">
                      <p:stCondLst>
                        <p:cond delay="indefinite"/>
                      </p:stCondLst>
                      <p:childTnLst>
                        <p:par>
                          <p:cTn fill="hold" id="13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4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6"/>
                                        <p:tgtEl>
                                          <p:spTgt spid="1048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8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0"/>
                                        <p:tgtEl>
                                          <p:spTgt spid="1048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1">
                      <p:stCondLst>
                        <p:cond delay="indefinite"/>
                      </p:stCondLst>
                      <p:childTnLst>
                        <p:par>
                          <p:cTn fill="hold" id="22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23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5"/>
                                        <p:tgtEl>
                                          <p:spTgt spid="1048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27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29"/>
                                        <p:tgtEl>
                                          <p:spTgt spid="1048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0">
                      <p:stCondLst>
                        <p:cond delay="indefinite"/>
                      </p:stCondLst>
                      <p:childTnLst>
                        <p:par>
                          <p:cTn fill="hold" id="31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4"/>
                                        <p:tgtEl>
                                          <p:spTgt spid="1048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5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36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38"/>
                                        <p:tgtEl>
                                          <p:spTgt spid="1048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9">
                      <p:stCondLst>
                        <p:cond delay="indefinite"/>
                      </p:stCondLst>
                      <p:childTnLst>
                        <p:par>
                          <p:cTn fill="hold" id="40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1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3"/>
                                        <p:tgtEl>
                                          <p:spTgt spid="1048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5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47"/>
                                        <p:tgtEl>
                                          <p:spTgt spid="1048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8">
                      <p:stCondLst>
                        <p:cond delay="indefinite"/>
                      </p:stCondLst>
                      <p:childTnLst>
                        <p:par>
                          <p:cTn fill="hold" id="4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2"/>
                                        <p:tgtEl>
                                          <p:spTgt spid="1048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3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54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56"/>
                                        <p:tgtEl>
                                          <p:spTgt spid="1048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7">
                      <p:stCondLst>
                        <p:cond delay="indefinite"/>
                      </p:stCondLst>
                      <p:childTnLst>
                        <p:par>
                          <p:cTn fill="hold" id="58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9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1"/>
                                        <p:tgtEl>
                                          <p:spTgt spid="104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2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63" nodeType="after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65"/>
                                        <p:tgtEl>
                                          <p:spTgt spid="10486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58" grpId="0"/>
      <p:bldP spid="1048659" grpId="0"/>
      <p:bldP spid="1048660" grpId="0"/>
      <p:bldP spid="1048661" grpId="0" animBg="1"/>
      <p:bldP spid="1048662" grpId="0" animBg="1"/>
      <p:bldP spid="1048663" grpId="0" animBg="1"/>
      <p:bldP spid="1048664" grpId="0" animBg="1"/>
      <p:bldP spid="1048665" grpId="0"/>
      <p:bldP spid="1048667" grpId="0"/>
      <p:bldP spid="1048668" grpId="0"/>
      <p:bldP spid="1048669" grpId="0"/>
      <p:bldP spid="1048670" grpId="0" animBg="1"/>
      <p:bldP spid="1048671" grpId="0" animBg="1"/>
      <p:bldP spid="104867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3" name="Rectangle 8"/>
          <p:cNvSpPr/>
          <p:nvPr/>
        </p:nvSpPr>
        <p:spPr>
          <a:xfrm>
            <a:off x="240999" y="560874"/>
            <a:ext cx="8640960" cy="161786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กรอบการประเมิน </a:t>
            </a:r>
            <a:r>
              <a:rPr b="1" dirty="0" sz="4000" lang="en-US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 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 </a:t>
            </a:r>
            <a:r>
              <a:rPr b="1" dirty="0" sz="4000" lang="en-US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11 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32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ประเด็นพิจารณา</a:t>
            </a:r>
            <a:endParaRPr b="1" dirty="0" sz="4000" lang="th-TH">
              <a:solidFill>
                <a:srgbClr val="4B4B4B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graphicFrame>
        <p:nvGraphicFramePr>
          <p:cNvPr id="4194304" name="Table 5"/>
          <p:cNvGraphicFramePr>
            <a:graphicFrameLocks noGrp="1"/>
          </p:cNvGraphicFramePr>
          <p:nvPr/>
        </p:nvGraphicFramePr>
        <p:xfrm>
          <a:off x="240998" y="1484784"/>
          <a:ext cx="8723489" cy="2968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4139"/>
                <a:gridCol w="1274815"/>
                <a:gridCol w="1152128"/>
                <a:gridCol w="1224136"/>
                <a:gridCol w="1224136"/>
                <a:gridCol w="1224135"/>
              </a:tblGrid>
              <a:tr h="742026">
                <a:tc>
                  <a:txBody>
                    <a:bodyPr/>
                    <a:p>
                      <a:pPr algn="ctr"/>
                      <a:r>
                        <a:rPr dirty="0" sz="4000" lang="th-TH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</a:tr>
              <a:tr h="742026">
                <a:tc>
                  <a:txBody>
                    <a:bodyPr/>
                    <a:p>
                      <a:pPr algn="ctr"/>
                      <a:r>
                        <a:rPr dirty="0" sz="4000" lang="th-TH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องค์ประกอบ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</a:tr>
              <a:tr h="742026">
                <a:tc>
                  <a:txBody>
                    <a:bodyPr/>
                    <a:p>
                      <a:pPr algn="ctr"/>
                      <a:r>
                        <a:rPr dirty="0" sz="4000" lang="th-TH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ประเด็นพิจารณา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2+2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4+3+3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3+3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3+3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>
                  <a:txBody>
                    <a:bodyPr/>
                    <a:p>
                      <a:pPr algn="ctr"/>
                      <a:r>
                        <a:rPr dirty="0" sz="4000" lang="en-US" smtClean="0"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3+3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</a:tr>
              <a:tr h="742026">
                <a:tc gridSpan="6">
                  <a:txBody>
                    <a:bodyPr/>
                    <a:p>
                      <a:pPr algn="ctr"/>
                      <a:r>
                        <a:rPr b="1" dirty="0" sz="4000" lang="en-US" smtClean="0">
                          <a:solidFill>
                            <a:srgbClr val="4B4B4B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5 </a:t>
                      </a:r>
                      <a:r>
                        <a:rPr b="1" dirty="0" sz="4000" lang="th-TH" smtClean="0">
                          <a:solidFill>
                            <a:srgbClr val="4B4B4B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ด้าน </a:t>
                      </a:r>
                      <a:r>
                        <a:rPr b="1" dirty="0" sz="4000" lang="en-US" smtClean="0">
                          <a:solidFill>
                            <a:srgbClr val="4B4B4B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11 </a:t>
                      </a:r>
                      <a:r>
                        <a:rPr b="1" dirty="0" sz="4000" lang="th-TH" smtClean="0">
                          <a:solidFill>
                            <a:srgbClr val="4B4B4B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องค์ประกอบ </a:t>
                      </a:r>
                      <a:r>
                        <a:rPr b="1" dirty="0" sz="4000" lang="en-US" smtClean="0">
                          <a:solidFill>
                            <a:srgbClr val="4B4B4B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32</a:t>
                      </a:r>
                      <a:r>
                        <a:rPr b="1" dirty="0" sz="4000" lang="th-TH" smtClean="0">
                          <a:solidFill>
                            <a:srgbClr val="4B4B4B"/>
                          </a:solidFill>
                          <a:latin typeface="Angsana New" panose="02020603050405020304" pitchFamily="18" charset="-34"/>
                          <a:cs typeface="Angsana New" panose="02020603050405020304" pitchFamily="18" charset="-34"/>
                        </a:rPr>
                        <a:t> ประเด็นพิจารณา</a:t>
                      </a:r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 hMerge="1">
                  <a:txBody>
                    <a:bodyPr/>
                    <a:p>
                      <a:pPr algn="ctr"/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 hMerge="1">
                  <a:txBody>
                    <a:bodyPr/>
                    <a:p>
                      <a:pPr algn="ctr"/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 hMerge="1">
                  <a:txBody>
                    <a:bodyPr/>
                    <a:p>
                      <a:pPr algn="ctr"/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 hMerge="1">
                  <a:txBody>
                    <a:bodyPr/>
                    <a:p>
                      <a:pPr algn="ctr"/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  <a:tc hMerge="1">
                  <a:txBody>
                    <a:bodyPr/>
                    <a:p>
                      <a:pPr algn="ctr"/>
                      <a:endParaRPr dirty="0" sz="4000" lang="en-US">
                        <a:latin typeface="Angsana New" panose="02020603050405020304" pitchFamily="18" charset="-34"/>
                        <a:cs typeface="Angsana New" panose="02020603050405020304" pitchFamily="18" charset="-34"/>
                      </a:endParaRPr>
                    </a:p>
                  </a:txBody>
                </a:tc>
              </a:tr>
            </a:tbl>
          </a:graphicData>
        </a:graphic>
      </p:graphicFrame>
    </p:spTree>
  </p:cSld>
  <p:clrMapOvr>
    <a:masterClrMapping/>
  </p:clrMapOvr>
  <p:timing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956376" y="6021288"/>
            <a:ext cx="719612" cy="555989"/>
          </a:xfrm>
        </p:spPr>
        <p:txBody>
          <a:bodyPr/>
          <a:p>
            <a:fld id="{2B9F7EC8-7DD5-4647-A86E-56938A45663E}" type="slidenum">
              <a:rPr altLang="en-US" b="1" sz="3200" lang="en-US" smtClean="0">
                <a:solidFill>
                  <a:schemeClr val="tx1"/>
                </a:solidFill>
              </a:rPr>
              <a:t>18</a:t>
            </a:fld>
            <a:endParaRPr altLang="en-US" b="1" dirty="0" sz="3200" lang="en-US">
              <a:solidFill>
                <a:schemeClr val="tx1"/>
              </a:solidFill>
            </a:endParaRPr>
          </a:p>
        </p:txBody>
      </p:sp>
      <p:sp>
        <p:nvSpPr>
          <p:cNvPr id="1048675" name="Rectangle 1"/>
          <p:cNvSpPr/>
          <p:nvPr/>
        </p:nvSpPr>
        <p:spPr>
          <a:xfrm>
            <a:off x="251520" y="1268760"/>
            <a:ext cx="8640960" cy="233160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ด้านที่ 1 ผลสัมฤทธิ์ในการบริหารจัดการตามพันธกิจ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</a:t>
            </a:r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่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ตอบสนองต่อ</a:t>
            </a:r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การพัฒนาเศรษฐกิจและสังคมของประเทศ</a:t>
            </a:r>
          </a:p>
        </p:txBody>
      </p:sp>
      <p:sp>
        <p:nvSpPr>
          <p:cNvPr id="1048676" name="Rectangle 2"/>
          <p:cNvSpPr/>
          <p:nvPr/>
        </p:nvSpPr>
        <p:spPr>
          <a:xfrm>
            <a:off x="251520" y="2703696"/>
            <a:ext cx="7988300" cy="785380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ด้านที่ 2 คุณภาพบัณฑิต (ตรี โท เอก)</a:t>
            </a:r>
          </a:p>
        </p:txBody>
      </p:sp>
      <p:sp>
        <p:nvSpPr>
          <p:cNvPr id="1048677" name="Rectangle 4"/>
          <p:cNvSpPr/>
          <p:nvPr/>
        </p:nvSpPr>
        <p:spPr>
          <a:xfrm>
            <a:off x="251520" y="3523079"/>
            <a:ext cx="5460364" cy="785380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solidFill>
                  <a:srgbClr val="002060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ด้านที่ 3 คุณภาพงานวิจัย</a:t>
            </a:r>
          </a:p>
        </p:txBody>
      </p:sp>
      <p:sp>
        <p:nvSpPr>
          <p:cNvPr id="1048678" name="Rectangle 6"/>
          <p:cNvSpPr/>
          <p:nvPr/>
        </p:nvSpPr>
        <p:spPr>
          <a:xfrm>
            <a:off x="251520" y="4342462"/>
            <a:ext cx="7439660" cy="785380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solidFill>
                  <a:schemeClr val="accent2">
                    <a:lumMod val="50000"/>
                  </a:schemeClr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ด้านที่ 4 ผลของการบริการวิชาการ</a:t>
            </a:r>
          </a:p>
        </p:txBody>
      </p:sp>
      <p:sp>
        <p:nvSpPr>
          <p:cNvPr id="1048679" name="Rectangle 7"/>
          <p:cNvSpPr/>
          <p:nvPr/>
        </p:nvSpPr>
        <p:spPr>
          <a:xfrm>
            <a:off x="251520" y="5161845"/>
            <a:ext cx="9037955" cy="785380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ด้านที่ 5 ผลของการประกันคุณภาพภายใน</a:t>
            </a:r>
          </a:p>
        </p:txBody>
      </p:sp>
      <p:sp>
        <p:nvSpPr>
          <p:cNvPr id="1048680" name="Rectangle 8"/>
          <p:cNvSpPr/>
          <p:nvPr/>
        </p:nvSpPr>
        <p:spPr>
          <a:xfrm>
            <a:off x="240999" y="367530"/>
            <a:ext cx="8640960" cy="161786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กรอบการประเมิน </a:t>
            </a:r>
            <a:r>
              <a:rPr b="1" dirty="0" sz="4000" lang="en-US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5 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 </a:t>
            </a:r>
            <a:r>
              <a:rPr b="1" dirty="0" sz="4000" lang="en-US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11 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32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ประเด็นพิจารณา</a:t>
            </a:r>
            <a:endParaRPr b="1" dirty="0" sz="4000" lang="th-TH">
              <a:solidFill>
                <a:srgbClr val="4B4B4B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780626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19</a:t>
            </a:fld>
            <a:endParaRPr altLang="en-US" lang="en-US"/>
          </a:p>
        </p:txBody>
      </p:sp>
      <p:sp>
        <p:nvSpPr>
          <p:cNvPr id="1048682" name="Rectangle 4"/>
          <p:cNvSpPr/>
          <p:nvPr/>
        </p:nvSpPr>
        <p:spPr>
          <a:xfrm>
            <a:off x="179512" y="3055019"/>
            <a:ext cx="8712968" cy="661404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 1 ผลการสังเคราะห์เชิงคุณภาพที่สถานศึกษาจัดทำในเรื่องการ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ดำเนินงานที่</a:t>
            </a:r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สะท้อนอัตลักษณ์ภายใต้พันธกิจหลักของสถานศึกษา 4 ด้าน และการตอบสนองความต้องการของท้องถิ่นและประเทศทั้งในเชิงภารกิจและเชิง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พื้นที่เพื่อ</a:t>
            </a:r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ตอบสนองต่อการเปลี่ยนแปลงและทิศทางการพัฒนาประเทศในอนาคตตามแผนยุทธศาสตร์ชาติ</a:t>
            </a:r>
          </a:p>
        </p:txBody>
      </p:sp>
      <p:sp>
        <p:nvSpPr>
          <p:cNvPr id="1048683" name="Rectangle 5"/>
          <p:cNvSpPr/>
          <p:nvPr/>
        </p:nvSpPr>
        <p:spPr>
          <a:xfrm>
            <a:off x="251520" y="188640"/>
            <a:ext cx="8640960" cy="233160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ด้านที่ 1 ผลสัมฤทธิ์ในการบริหารจัดการตามพันธกิจ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</a:t>
            </a:r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่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ตอบสนองต่อ</a:t>
            </a:r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การพัฒนาเศรษฐกิจและสังคมของประเทศ</a:t>
            </a:r>
          </a:p>
        </p:txBody>
      </p:sp>
      <p:sp>
        <p:nvSpPr>
          <p:cNvPr id="1048684" name="Rectangle 6"/>
          <p:cNvSpPr/>
          <p:nvPr/>
        </p:nvSpPr>
        <p:spPr>
          <a:xfrm>
            <a:off x="277780" y="1728103"/>
            <a:ext cx="12486640" cy="1479321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องค์ประกอบ 1.1 บริบทของสถานศึกษาที่ตอบสนองต่อ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แผน</a:t>
            </a:r>
          </a:p>
          <a:p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ยุทธศาสตร์</a:t>
            </a:r>
            <a:endParaRPr b="1" dirty="0" sz="4000" lang="th-TH">
              <a:solidFill>
                <a:srgbClr val="282828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Rectangle 4"/>
          <p:cNvSpPr/>
          <p:nvPr/>
        </p:nvSpPr>
        <p:spPr>
          <a:xfrm>
            <a:off x="35496" y="406405"/>
            <a:ext cx="9144000" cy="1467027"/>
          </a:xfrm>
          <a:prstGeom prst="rect"/>
        </p:spPr>
        <p:txBody>
          <a:bodyPr wrap="square">
            <a:spAutoFit/>
          </a:bodyPr>
          <a:p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เกณฑ์การพิจารณารูปแบบการประเมินคุณภาพ</a:t>
            </a:r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ภายนอกระดับอุดมศึกษา</a:t>
            </a:r>
            <a:endParaRPr b="1" dirty="0" sz="3600"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8595" name="Rectangle 5"/>
          <p:cNvSpPr/>
          <p:nvPr/>
        </p:nvSpPr>
        <p:spPr>
          <a:xfrm>
            <a:off x="325727" y="1049404"/>
            <a:ext cx="3496945" cy="783266"/>
          </a:xfrm>
          <a:prstGeom prst="rect"/>
        </p:spPr>
        <p:txBody>
          <a:bodyPr wrap="none">
            <a:spAutoFit/>
          </a:bodyPr>
          <a:p>
            <a:pPr>
              <a:lnSpc>
                <a:spcPct val="115000"/>
              </a:lnSpc>
              <a:spcAft>
                <a:spcPts val="1000"/>
              </a:spcAft>
            </a:pPr>
            <a:r>
              <a:rPr b="1" dirty="0" sz="3600" lang="en-US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Non</a:t>
            </a: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</a:t>
            </a:r>
            <a:r>
              <a:rPr b="1" dirty="0" sz="3600" lang="en-US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Visit 0-1</a:t>
            </a:r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วัน</a:t>
            </a:r>
            <a:endParaRPr b="1" dirty="0" sz="3600" lang="en-US">
              <a:effectLst/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</p:txBody>
      </p:sp>
      <p:sp>
        <p:nvSpPr>
          <p:cNvPr id="1048596" name="Rectangle 7"/>
          <p:cNvSpPr/>
          <p:nvPr/>
        </p:nvSpPr>
        <p:spPr>
          <a:xfrm>
            <a:off x="323528" y="1819198"/>
            <a:ext cx="8712968" cy="7837780"/>
          </a:xfrm>
          <a:prstGeom prst="rect"/>
        </p:spPr>
        <p:txBody>
          <a:bodyPr wrap="square">
            <a:spAutoFit/>
          </a:bodyPr>
          <a:p>
            <a:pPr algn="thaiDist" indent="-342900" lvl="0" marL="342900">
              <a:buFont typeface="+mj-cs"/>
              <a:buAutoNum type="thaiNumParenR"/>
            </a:pPr>
            <a:r>
              <a:rPr b="1" dirty="0" sz="32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ได้รับการรับรองจากองค์กรภายนอกที่ได้รับการยอมรับในระดับนานาชาติซึ่งเป็นองค์กรที่ สมศ. ให้การรับรอง หรือมีผลการประเมินจาก สมศ. ในรอบ ๒ และ ๓ ในระดับดีมาก </a:t>
            </a:r>
            <a:r>
              <a:rPr b="1" dirty="0" sz="3200" i="1" lang="th-TH" u="sng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  <a:endParaRPr b="1" dirty="0" sz="3200" lang="en-US"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  <a:p>
            <a:pPr algn="thaiDist" indent="-342900" lvl="0" marL="342900">
              <a:buFont typeface="+mj-cs"/>
              <a:buAutoNum type="thaiNumParenR"/>
            </a:pPr>
            <a:r>
              <a:rPr b="1" dirty="0" sz="32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มีข้อมูลหรือหลักฐานเชิงประจักษ์ที่แสดงผลลัพธ์ของการดำเนินงานตามกรอบแนวทางการประเมินคุณภาพภายนอกรอบสี่ชัดเจนและครบถ้วนทุกประเด็น </a:t>
            </a:r>
            <a:r>
              <a:rPr b="1" dirty="0" sz="3200" i="1" lang="th-TH" u="sng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  <a:endParaRPr b="1" dirty="0" sz="3200" lang="en-US"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  <a:p>
            <a:pPr algn="thaiDist" indent="-342900" lvl="0" marL="342900">
              <a:buFont typeface="+mj-cs"/>
              <a:buAutoNum type="thaiNumParenR"/>
            </a:pPr>
            <a:r>
              <a:rPr b="1" dirty="0" sz="32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สถานศึกษามีผลวิเคราะห์การดำเนินงานของสถานศึกษาอยู่ในระดับคุณภาพดีเยี่ยมทั้ง ๕ ด้านที่สอดคล้องกับผลการวิเคราะห์ของผู้ประเมิน  </a:t>
            </a:r>
            <a:r>
              <a:rPr b="1" dirty="0" sz="3200" i="1" lang="th-TH" u="sng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  <a:endParaRPr b="1" dirty="0" sz="3200" lang="en-US"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  <a:p>
            <a:r>
              <a:rPr b="1" dirty="0" sz="32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๔) ได้รับ</a:t>
            </a:r>
            <a:r>
              <a:rPr b="1" dirty="0" sz="32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ความเห็นชอบจากคณะกรรมการ </a:t>
            </a:r>
            <a:r>
              <a:rPr b="1" dirty="0" sz="3200" lang="th-TH" err="1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กพอ</a:t>
            </a:r>
            <a:r>
              <a:rPr b="1" dirty="0" sz="32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.</a:t>
            </a:r>
            <a:endParaRPr b="1" dirty="0" sz="3200" lang="th-TH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20</a:t>
            </a:fld>
            <a:endParaRPr altLang="en-US" lang="en-US"/>
          </a:p>
        </p:txBody>
      </p:sp>
      <p:sp>
        <p:nvSpPr>
          <p:cNvPr id="1048686" name="Rectangle 1"/>
          <p:cNvSpPr/>
          <p:nvPr/>
        </p:nvSpPr>
        <p:spPr>
          <a:xfrm>
            <a:off x="179512" y="3427253"/>
            <a:ext cx="8712968" cy="5900304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 2 ผลการสังเคราะห์เชิงคุณภาพที่สถานศึกษาจัดทำในเรื่องการ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ดำเนินงานที่</a:t>
            </a:r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สะท้อนอัตลักษณ์ภายใต้พันธกิจหลักของสถานศึกษาตามระบบ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หรือกลไก</a:t>
            </a:r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ที่สถาบันกำหนดโดยนำแผนพัฒนาสถาบันไปถ่ายทอดสู่การ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ปฏิบัติเชื่อมโยง</a:t>
            </a:r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กับเป้าหมายของการพัฒนาการศึกษาของประเทศ</a:t>
            </a:r>
          </a:p>
        </p:txBody>
      </p:sp>
      <p:sp>
        <p:nvSpPr>
          <p:cNvPr id="1048687" name="Rectangle 5"/>
          <p:cNvSpPr/>
          <p:nvPr/>
        </p:nvSpPr>
        <p:spPr>
          <a:xfrm>
            <a:off x="251520" y="449377"/>
            <a:ext cx="8640960" cy="233160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ด้านที่ 1 ผลสัมฤทธิ์ในการบริหารจัดการตามพันธกิจ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</a:t>
            </a:r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่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ตอบสนองต่อ</a:t>
            </a:r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การพัฒนาเศรษฐกิจและสังคมของประเทศ</a:t>
            </a:r>
          </a:p>
        </p:txBody>
      </p:sp>
      <p:sp>
        <p:nvSpPr>
          <p:cNvPr id="1048688" name="Rectangle 6"/>
          <p:cNvSpPr/>
          <p:nvPr/>
        </p:nvSpPr>
        <p:spPr>
          <a:xfrm>
            <a:off x="277780" y="1988840"/>
            <a:ext cx="12486640" cy="1479321"/>
          </a:xfrm>
          <a:prstGeom prst="rect"/>
        </p:spPr>
        <p:txBody>
          <a:bodyPr wrap="none">
            <a:spAutoFit/>
          </a:bodyPr>
          <a:p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องค์ประกอบ 1.1 บริบทของสถานศึกษาที่ตอบสนองต่อ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แผน</a:t>
            </a:r>
          </a:p>
          <a:p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                            ยุทธศาสตร์</a:t>
            </a:r>
            <a:endParaRPr b="1" dirty="0" sz="4000" lang="th-TH">
              <a:solidFill>
                <a:srgbClr val="282828"/>
              </a:solidFill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8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8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780626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21</a:t>
            </a:fld>
            <a:endParaRPr altLang="en-US" lang="en-US"/>
          </a:p>
        </p:txBody>
      </p:sp>
      <p:sp>
        <p:nvSpPr>
          <p:cNvPr id="1048690" name="Rectangle 2"/>
          <p:cNvSpPr/>
          <p:nvPr/>
        </p:nvSpPr>
        <p:spPr>
          <a:xfrm>
            <a:off x="251520" y="188640"/>
            <a:ext cx="8640960" cy="233160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ด้านที่ 1 ผลสัมฤทธิ์ในการบริหารจัดการตามพันธกิจ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ที</a:t>
            </a:r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่</a:t>
            </a:r>
            <a:r>
              <a:rPr b="1" dirty="0" sz="4000" lang="th-TH" smtClean="0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ตอบสนองต่อ</a:t>
            </a:r>
            <a:r>
              <a:rPr b="1" dirty="0" sz="4000" lang="th-TH">
                <a:solidFill>
                  <a:srgbClr val="4B4B4B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การพัฒนาเศรษฐกิจและสังคมของประเทศ</a:t>
            </a:r>
          </a:p>
        </p:txBody>
      </p:sp>
      <p:sp>
        <p:nvSpPr>
          <p:cNvPr id="1048691" name="Rectangle 5"/>
          <p:cNvSpPr/>
          <p:nvPr/>
        </p:nvSpPr>
        <p:spPr>
          <a:xfrm>
            <a:off x="277780" y="1512079"/>
            <a:ext cx="8614700" cy="161786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องค์ประกอบ 1.2 ผลสัมฤทธิ์ของการดำเนินงานด้านการบริหารสถานศึกษา</a:t>
            </a:r>
          </a:p>
        </p:txBody>
      </p:sp>
      <p:sp>
        <p:nvSpPr>
          <p:cNvPr id="1048692" name="Rectangle 4"/>
          <p:cNvSpPr/>
          <p:nvPr/>
        </p:nvSpPr>
        <p:spPr>
          <a:xfrm>
            <a:off x="277780" y="2847379"/>
            <a:ext cx="8614700" cy="304534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solidFill>
                  <a:srgbClr val="282828"/>
                </a:solidFill>
                <a:latin typeface="Angsana New" panose="02020603050405020304" pitchFamily="18" charset="-34"/>
                <a:cs typeface="Angsana New" panose="02020603050405020304" pitchFamily="18" charset="-34"/>
              </a:rPr>
              <a:t>1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การวิเคราะห์เชิงคุณภาพเกี่ยวกับผลสัมฤทธิ์การบริหารสถานศึกษาตามหลักปรัชญาของเศรษฐกิจพอเพียง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93" name="Rectangle 6"/>
          <p:cNvSpPr/>
          <p:nvPr/>
        </p:nvSpPr>
        <p:spPr>
          <a:xfrm>
            <a:off x="279084" y="4972194"/>
            <a:ext cx="8613396" cy="3045346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การวิเคราะห์เชิงคุณภาพเกี่ยวกับผลสัมฤทธิ์การบริหารสถานศึกษาตาม</a:t>
            </a:r>
            <a:r>
              <a:rPr b="1" dirty="0" sz="4000" lang="th-TH" spc="-4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แนวทางธรรมาภิบาล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2" grpId="0"/>
      <p:bldP spid="1048693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22</a:t>
            </a:fld>
            <a:endParaRPr altLang="en-US" lang="en-US"/>
          </a:p>
        </p:txBody>
      </p:sp>
      <p:sp>
        <p:nvSpPr>
          <p:cNvPr id="1048695" name="Rectangle 1"/>
          <p:cNvSpPr/>
          <p:nvPr/>
        </p:nvSpPr>
        <p:spPr>
          <a:xfrm>
            <a:off x="467544" y="373769"/>
            <a:ext cx="6102424" cy="1752826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คุณภาพบัณฑิต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ตรี โท เอก)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96" name="Rectangle 4"/>
          <p:cNvSpPr/>
          <p:nvPr/>
        </p:nvSpPr>
        <p:spPr>
          <a:xfrm>
            <a:off x="467544" y="1155639"/>
            <a:ext cx="9440545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2.1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บัณฑิตปริญญาตรี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97" name="Rectangle 6"/>
          <p:cNvSpPr/>
          <p:nvPr/>
        </p:nvSpPr>
        <p:spPr>
          <a:xfrm>
            <a:off x="467544" y="2033553"/>
            <a:ext cx="8424936" cy="3045346"/>
          </a:xfrm>
          <a:prstGeom prst="rect"/>
        </p:spPr>
        <p:txBody>
          <a:bodyPr wrap="square">
            <a:spAutoFit/>
          </a:bodyPr>
          <a:p>
            <a:pPr algn="thaiDist">
              <a:tabLst>
                <a:tab algn="l" pos="1433513"/>
                <a:tab algn="l" pos="178752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มีงานทำ หรือการศึกษาต่อ หรือประกอบอาชีพอิสระภายใน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ปี หลังสำเร็จการศึกษา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698" name="Rectangle 7"/>
          <p:cNvSpPr/>
          <p:nvPr/>
        </p:nvSpPr>
        <p:spPr>
          <a:xfrm>
            <a:off x="467544" y="3434224"/>
            <a:ext cx="8424936" cy="3045346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น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การประเมินความพึงพอใจของผู้ใช้บัณฑิตตามกรอบมาตรฐานคุณวุฒิระดับอุดมศึกษาแห่งชาติ (</a:t>
            </a:r>
            <a:r>
              <a:rPr b="1" dirty="0" sz="4000" lang="en-US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TQF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697" grpId="0"/>
      <p:bldP spid="104869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9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23</a:t>
            </a:fld>
            <a:endParaRPr altLang="en-US" lang="en-US"/>
          </a:p>
        </p:txBody>
      </p:sp>
      <p:sp>
        <p:nvSpPr>
          <p:cNvPr id="1048700" name="Rectangle 1"/>
          <p:cNvSpPr/>
          <p:nvPr/>
        </p:nvSpPr>
        <p:spPr>
          <a:xfrm>
            <a:off x="467544" y="373769"/>
            <a:ext cx="6102424" cy="1752826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คุณภาพบัณฑิต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ตรี โท เอก)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01" name="Rectangle 4"/>
          <p:cNvSpPr/>
          <p:nvPr/>
        </p:nvSpPr>
        <p:spPr>
          <a:xfrm>
            <a:off x="467544" y="1155639"/>
            <a:ext cx="9440545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2.1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บัณฑิตปริญญาตรี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02" name="Rectangle 2"/>
          <p:cNvSpPr/>
          <p:nvPr/>
        </p:nvSpPr>
        <p:spPr>
          <a:xfrm>
            <a:off x="490034" y="1894974"/>
            <a:ext cx="8402445" cy="5186566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ทักษะ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ที่จำเป็นต่อการดำรงชีวิตในศตวรรษที่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21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อาทิ ทักษะในการทำงาน </a:t>
            </a:r>
            <a:r>
              <a:rPr b="1" dirty="0" sz="4000" lang="en-US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Hard Skill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b="1" dirty="0" sz="4000" lang="en-US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Soft Skill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b="1" dirty="0" sz="4000" lang="en-US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IT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b="1" dirty="0" sz="4000" lang="en-US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Literacy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หรือ </a:t>
            </a:r>
            <a:r>
              <a:rPr b="1" dirty="0" sz="4000" lang="en-US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Digital Literacy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จากการสัมภาษณ์ผู้ใช้บัณฑิต หรือผลการปฏิบัติที่แสดงถึงทักษะดังกล่าว (ข้อมูลเชิงคุณภาพ) 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03" name="Rectangle 5"/>
          <p:cNvSpPr/>
          <p:nvPr/>
        </p:nvSpPr>
        <p:spPr>
          <a:xfrm>
            <a:off x="467544" y="4697849"/>
            <a:ext cx="8424935" cy="161786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4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การทดสอบภาษาอังกฤษ (ข้อมูลเชิงปริมาณและเชิงคุณภาพ)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2" grpId="0"/>
      <p:bldP spid="104870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24</a:t>
            </a:fld>
            <a:endParaRPr altLang="en-US" lang="en-US"/>
          </a:p>
        </p:txBody>
      </p:sp>
      <p:sp>
        <p:nvSpPr>
          <p:cNvPr id="1048705" name="Rectangle 2"/>
          <p:cNvSpPr/>
          <p:nvPr/>
        </p:nvSpPr>
        <p:spPr>
          <a:xfrm>
            <a:off x="467544" y="373769"/>
            <a:ext cx="6102424" cy="1752826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คุณภาพบัณฑิต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ตรี โท เอก)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06" name="Rectangle 4"/>
          <p:cNvSpPr/>
          <p:nvPr/>
        </p:nvSpPr>
        <p:spPr>
          <a:xfrm>
            <a:off x="485979" y="1155639"/>
            <a:ext cx="9434195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บัณฑิต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ปริญญาโท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07" name="Rectangle 1"/>
          <p:cNvSpPr/>
          <p:nvPr/>
        </p:nvSpPr>
        <p:spPr>
          <a:xfrm>
            <a:off x="498590" y="1987093"/>
            <a:ext cx="8465897" cy="6712991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นำความรู้และทักษะในวิชาชีพไปประยุกต์ใช้ในการพัฒนางานโดยใช้ความรู้ขั้นสูงในการปฏิบัติและพัฒนางานเพื่อให้งานหรือองค์กรเกิดความก้าวหน้า</a:t>
            </a:r>
            <a:b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</a:b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ในเชิงนโยบาย วิชาการ หรือด้านการบริหารจัดการ โดยมีคุณภาพผลงานเป็นที่ยอมรับเชิงประจักษ์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0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0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25</a:t>
            </a:fld>
            <a:endParaRPr altLang="en-US" lang="en-US"/>
          </a:p>
        </p:txBody>
      </p:sp>
      <p:sp>
        <p:nvSpPr>
          <p:cNvPr id="1048709" name="Rectangle 2"/>
          <p:cNvSpPr/>
          <p:nvPr/>
        </p:nvSpPr>
        <p:spPr>
          <a:xfrm>
            <a:off x="467544" y="373769"/>
            <a:ext cx="6102424" cy="1752826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คุณภาพบัณฑิต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ตรี โท เอก)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10" name="Rectangle 4"/>
          <p:cNvSpPr/>
          <p:nvPr/>
        </p:nvSpPr>
        <p:spPr>
          <a:xfrm>
            <a:off x="485979" y="1155639"/>
            <a:ext cx="9434195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บัณฑิต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ปริญญาโท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11" name="Rectangle 5"/>
          <p:cNvSpPr/>
          <p:nvPr/>
        </p:nvSpPr>
        <p:spPr>
          <a:xfrm>
            <a:off x="485979" y="1907193"/>
            <a:ext cx="8280920" cy="732778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สัดส่วน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ผลงานของบัณฑิตที่จบการศึกษาระดับปริญญาโทที่พัฒนาความเชี่ยวชาญ หรือการต่อยอดความรู้ที่สอดคล้องกับ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แนวทางการวิจัยและพัฒนาตามความเชี่ยวชาญของสถาบัน หรือ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แนวทางการวิจัยและพัฒนาเพื่อรองรับการพัฒนาประเทศ หรือ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(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งานวิจัยที่สามารถประยุกต์ใช้กับหน่วยงานภายนอก หรือภาคอุตสาหกรรม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26</a:t>
            </a:fld>
            <a:endParaRPr altLang="en-US" lang="en-US"/>
          </a:p>
        </p:txBody>
      </p:sp>
      <p:sp>
        <p:nvSpPr>
          <p:cNvPr id="1048713" name="Rectangle 2"/>
          <p:cNvSpPr/>
          <p:nvPr/>
        </p:nvSpPr>
        <p:spPr>
          <a:xfrm>
            <a:off x="467544" y="373769"/>
            <a:ext cx="6102424" cy="1752826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คุณภาพบัณฑิต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ตรี โท เอก)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14" name="Rectangle 4"/>
          <p:cNvSpPr/>
          <p:nvPr/>
        </p:nvSpPr>
        <p:spPr>
          <a:xfrm>
            <a:off x="485979" y="1155639"/>
            <a:ext cx="9434195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บัณฑิต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ปริญญาโท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15" name="Rectangle 1"/>
          <p:cNvSpPr/>
          <p:nvPr/>
        </p:nvSpPr>
        <p:spPr>
          <a:xfrm>
            <a:off x="467544" y="2060848"/>
            <a:ext cx="12987020" cy="1479321"/>
          </a:xfrm>
          <a:prstGeom prst="rect"/>
        </p:spPr>
        <p:txBody>
          <a:bodyPr wrap="non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การทดสอบภาษาอังกฤษ (ข้อมูลเชิงปริมาณ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</a:t>
            </a:r>
            <a:endParaRPr b="1" dirty="0" sz="4000" lang="en-US" smtClean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เชิง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5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9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1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27</a:t>
            </a:fld>
            <a:endParaRPr altLang="en-US" lang="en-US"/>
          </a:p>
        </p:txBody>
      </p:sp>
      <p:sp>
        <p:nvSpPr>
          <p:cNvPr id="1048717" name="Rectangle 2"/>
          <p:cNvSpPr/>
          <p:nvPr/>
        </p:nvSpPr>
        <p:spPr>
          <a:xfrm>
            <a:off x="467544" y="373769"/>
            <a:ext cx="6102424" cy="1752826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คุณภาพบัณฑิต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ตรี โท เอก)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18" name="Rectangle 4"/>
          <p:cNvSpPr/>
          <p:nvPr/>
        </p:nvSpPr>
        <p:spPr>
          <a:xfrm>
            <a:off x="422660" y="1155639"/>
            <a:ext cx="9625964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2.3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บัณฑิต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ปริญญาเอก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19" name="Rectangle 1"/>
          <p:cNvSpPr/>
          <p:nvPr/>
        </p:nvSpPr>
        <p:spPr>
          <a:xfrm>
            <a:off x="467544" y="1910051"/>
            <a:ext cx="8424936" cy="3045346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ของงานวิจัยที่ตีพิมพ์เผยแพร่ในระดับชาติ หรือนานาชาติ โดยพิจารณาตามเกณฑ์ของ สกอ.(ข้อมูลเชิงคุณภาพ)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19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28</a:t>
            </a:fld>
            <a:endParaRPr altLang="en-US" lang="en-US"/>
          </a:p>
        </p:txBody>
      </p:sp>
      <p:sp>
        <p:nvSpPr>
          <p:cNvPr id="1048721" name="Rectangle 2"/>
          <p:cNvSpPr/>
          <p:nvPr/>
        </p:nvSpPr>
        <p:spPr>
          <a:xfrm>
            <a:off x="467544" y="373769"/>
            <a:ext cx="6102424" cy="1752826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คุณภาพบัณฑิต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ตรี โท เอก)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22" name="Rectangle 4"/>
          <p:cNvSpPr/>
          <p:nvPr/>
        </p:nvSpPr>
        <p:spPr>
          <a:xfrm>
            <a:off x="422660" y="1155639"/>
            <a:ext cx="9625964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2.3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บัณฑิต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ปริญญาเอก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23" name="Rectangle 5"/>
          <p:cNvSpPr/>
          <p:nvPr/>
        </p:nvSpPr>
        <p:spPr>
          <a:xfrm>
            <a:off x="251520" y="1916832"/>
            <a:ext cx="8712968" cy="7327785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สัดส่วน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งานวิจัยและงานสร้างสรรค์ของผู้เรียนระดับปริญญาเอกเป็นงานวิจัยที่เกิดองค์ความรู้ใหม่ หรือนวัตกรรมที่สอดคล้องกับ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แนวทางการวิจัยและพัฒนาตามความเชี่ยวชาญของสถาบัน </a:t>
            </a:r>
            <a:r>
              <a:rPr b="1" dirty="0" sz="4000" lang="th-TH" spc="-5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หรือ </a:t>
            </a:r>
            <a:r>
              <a:rPr b="1" dirty="0" sz="4000" lang="en-US" spc="-5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</a:t>
            </a:r>
            <a:r>
              <a:rPr b="1" dirty="0" sz="4000" lang="th-TH" spc="-5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</a:t>
            </a:r>
            <a:r>
              <a:rPr b="1" dirty="0" sz="4000" lang="th-TH" spc="-5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แนวทางการวิจัยและพัฒนาเพื่อรองรับการพัฒนาประเทศ หรือ </a:t>
            </a:r>
            <a:r>
              <a:rPr b="1" dirty="0" sz="4000" lang="en-US" spc="-5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</a:t>
            </a:r>
            <a:r>
              <a:rPr b="1" dirty="0" sz="4000" lang="th-TH" spc="-50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) </a:t>
            </a:r>
            <a:r>
              <a:rPr b="1" dirty="0" sz="4000" lang="th-TH" spc="-5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งานวิจัยที่สามารถประยุกต์ใช้กับหน่วยงานภายนอก หรือภาค อุตสาหกรรม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29</a:t>
            </a:fld>
            <a:endParaRPr altLang="en-US" lang="en-US"/>
          </a:p>
        </p:txBody>
      </p:sp>
      <p:sp>
        <p:nvSpPr>
          <p:cNvPr id="1048725" name="Rectangle 2"/>
          <p:cNvSpPr/>
          <p:nvPr/>
        </p:nvSpPr>
        <p:spPr>
          <a:xfrm>
            <a:off x="467544" y="373769"/>
            <a:ext cx="6102424" cy="1752826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คุณภาพบัณฑิต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ตรี โท เอก)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26" name="Rectangle 4"/>
          <p:cNvSpPr/>
          <p:nvPr/>
        </p:nvSpPr>
        <p:spPr>
          <a:xfrm>
            <a:off x="422660" y="1155639"/>
            <a:ext cx="9625964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2.3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</a:t>
            </a:r>
            <a:r>
              <a:rPr b="1" dirty="0" sz="4000" lang="th-TH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บัณฑิต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ปริญญาเอก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27" name="Rectangle 5"/>
          <p:cNvSpPr/>
          <p:nvPr/>
        </p:nvSpPr>
        <p:spPr>
          <a:xfrm>
            <a:off x="467544" y="2060848"/>
            <a:ext cx="12987020" cy="1479321"/>
          </a:xfrm>
          <a:prstGeom prst="rect"/>
        </p:spPr>
        <p:txBody>
          <a:bodyPr wrap="non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การทดสอบภาษาอังกฤษ (ข้อมูลเชิงปริมาณ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และ</a:t>
            </a:r>
            <a:endParaRPr b="1" dirty="0" sz="4000" lang="en-US" smtClean="0">
              <a:latin typeface="Angsana New" panose="02020603050405020304" pitchFamily="18" charset="-34"/>
              <a:ea typeface="Calibri" panose="020F0502020204030204" pitchFamily="34" charset="0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เชิง</a:t>
            </a:r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7" name="Rectangle 1"/>
          <p:cNvSpPr/>
          <p:nvPr/>
        </p:nvSpPr>
        <p:spPr>
          <a:xfrm>
            <a:off x="323528" y="194106"/>
            <a:ext cx="4392488" cy="987101"/>
          </a:xfrm>
          <a:prstGeom prst="rect"/>
        </p:spPr>
        <p:txBody>
          <a:bodyPr wrap="square">
            <a:spAutoFit/>
          </a:bodyPr>
          <a:p>
            <a:pPr>
              <a:lnSpc>
                <a:spcPct val="115000"/>
              </a:lnSpc>
              <a:spcAft>
                <a:spcPts val="1000"/>
              </a:spcAft>
            </a:pPr>
            <a:r>
              <a:rPr b="1" dirty="0" sz="3600" lang="en-US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Partial</a:t>
            </a:r>
            <a:r>
              <a:rPr dirty="0" sz="3600" lang="th-TH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</a:t>
            </a:r>
            <a:r>
              <a:rPr b="1" dirty="0" sz="3600" lang="en-US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Visit</a:t>
            </a:r>
            <a:r>
              <a:rPr dirty="0" sz="3600" lang="th-TH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</a:t>
            </a:r>
            <a:r>
              <a:rPr dirty="0" sz="3600" lang="th-TH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(</a:t>
            </a:r>
            <a:r>
              <a:rPr b="1" dirty="0" sz="3600" lang="en-US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A</a:t>
            </a:r>
            <a:r>
              <a:rPr b="1" dirty="0" sz="3600" lang="th-TH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) </a:t>
            </a:r>
            <a:r>
              <a:rPr b="1" dirty="0" sz="3600" lang="en-US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1</a:t>
            </a:r>
            <a:r>
              <a:rPr b="1" dirty="0" sz="3600" lang="th-TH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วัน</a:t>
            </a:r>
            <a:endParaRPr dirty="0" sz="3600" lang="th-TH"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048598" name="Rectangle 2"/>
          <p:cNvSpPr/>
          <p:nvPr/>
        </p:nvSpPr>
        <p:spPr>
          <a:xfrm>
            <a:off x="323528" y="1124744"/>
            <a:ext cx="8568952" cy="9364244"/>
          </a:xfrm>
          <a:prstGeom prst="rect"/>
        </p:spPr>
        <p:txBody>
          <a:bodyPr wrap="square">
            <a:spAutoFit/>
          </a:bodyPr>
          <a:p>
            <a:pPr algn="thaiDist" indent="-342900" lvl="0" marL="342900">
              <a:buFont typeface="+mj-cs"/>
              <a:buAutoNum type="thaiNumParenR"/>
            </a:pP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มีข้อมูลหรือหลักฐานเชิงประจักษ์ที่แสดงผลลัพธ์ของการดำเนินงานตามกรอบแนวทางการประเมินคุณภาพภายนอกรอบสี่ครบถ้วนและชัดเจนเป็นส่วนใหญ่ ต้องลงประเมินเพื่อยืนหลักหลักฐานการดำเนินงานในบางประเด็น </a:t>
            </a:r>
            <a:r>
              <a:rPr b="1" dirty="0" sz="3600" i="1" lang="th-TH" u="sng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  <a:endParaRPr b="1" dirty="0" sz="3600" lang="en-US">
              <a:latin typeface="TH SarabunPSK" pitchFamily="34" charset="-34"/>
              <a:cs typeface="TH SarabunPSK" pitchFamily="34" charset="-34"/>
            </a:endParaRPr>
          </a:p>
          <a:p>
            <a:pPr algn="thaiDist" indent="-342900" lvl="0" marL="342900">
              <a:buFont typeface="+mj-cs"/>
              <a:buAutoNum type="thaiNumParenR"/>
            </a:pP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สถานศึกษามีผลการดำเนินงานจากการวิเคราะห์ตนเองอยู่ในระดับคุณภาพดีเยี่ยม ๓ ด้านขึ้นไป หรือ มีผลการดำเนินงานจากการวิเคราะห์ตนเองอยู่ในระดับคุณภาพดีมากทุกด้านที่สอดคล้องกับผลการวิเคราะห์ของผู้ประเมิน </a:t>
            </a:r>
            <a:r>
              <a:rPr b="1" dirty="0" sz="3600" i="1" lang="th-TH" u="sng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  <a:endParaRPr b="1" dirty="0" sz="3600" lang="en-US">
              <a:latin typeface="TH SarabunPSK" pitchFamily="34" charset="-34"/>
              <a:cs typeface="TH SarabunPSK" pitchFamily="34" charset="-34"/>
            </a:endParaRPr>
          </a:p>
          <a:p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</a:t>
            </a:r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๓) ได้รับ</a:t>
            </a: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ความเห็นชอบจากคณะกรรมการ </a:t>
            </a:r>
            <a:r>
              <a:rPr b="1" dirty="0" sz="3600" lang="th-TH" err="1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กพอ</a:t>
            </a: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.</a:t>
            </a:r>
            <a:endParaRPr b="1" dirty="0" sz="3600" lang="th-TH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2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30</a:t>
            </a:fld>
            <a:endParaRPr altLang="en-US" lang="en-US"/>
          </a:p>
        </p:txBody>
      </p:sp>
      <p:sp>
        <p:nvSpPr>
          <p:cNvPr id="1048729" name="Rectangle 2"/>
          <p:cNvSpPr/>
          <p:nvPr/>
        </p:nvSpPr>
        <p:spPr>
          <a:xfrm>
            <a:off x="467544" y="373769"/>
            <a:ext cx="6102424" cy="988921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คุณภาพงานวิจัย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30" name="Rectangle 4"/>
          <p:cNvSpPr/>
          <p:nvPr/>
        </p:nvSpPr>
        <p:spPr>
          <a:xfrm>
            <a:off x="435019" y="1155639"/>
            <a:ext cx="11151869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3.1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คุณภาพงานวิจัยและงานสร้างสรรค์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31" name="Rectangle 5"/>
          <p:cNvSpPr/>
          <p:nvPr/>
        </p:nvSpPr>
        <p:spPr>
          <a:xfrm>
            <a:off x="467544" y="2060848"/>
            <a:ext cx="12816840" cy="2173262"/>
          </a:xfrm>
          <a:prstGeom prst="rect"/>
        </p:spPr>
        <p:txBody>
          <a:bodyPr wrap="non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สัดส่วน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ผลงานวิจัยและผลงานสร้างสรรค์ที่มี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ความ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สอดคล้อง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กับบริบทของสถานศึกษาและตอบโจทย์การ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ประเทศ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(ข้อมูลเชิงคุณภาพ) 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32" name="Rectangle 6"/>
          <p:cNvSpPr/>
          <p:nvPr/>
        </p:nvSpPr>
        <p:spPr>
          <a:xfrm>
            <a:off x="452177" y="4022579"/>
            <a:ext cx="12294870" cy="2173262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สัดส่วนผลงานวิจัยและผลงานสร้างสรรค์ที่มี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อ้างอิง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จากวารสารวิชาการที่ตีพิมพ์เผยแพร่ 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Citation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ข้อมูลเชิงคุณภาพ)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1" grpId="0"/>
      <p:bldP spid="1048732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31</a:t>
            </a:fld>
            <a:endParaRPr altLang="en-US" lang="en-US"/>
          </a:p>
        </p:txBody>
      </p:sp>
      <p:sp>
        <p:nvSpPr>
          <p:cNvPr id="1048734" name="Rectangle 2"/>
          <p:cNvSpPr/>
          <p:nvPr/>
        </p:nvSpPr>
        <p:spPr>
          <a:xfrm>
            <a:off x="467544" y="373769"/>
            <a:ext cx="6102424" cy="988921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คุณภาพงานวิจัย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35" name="Rectangle 4"/>
          <p:cNvSpPr/>
          <p:nvPr/>
        </p:nvSpPr>
        <p:spPr>
          <a:xfrm>
            <a:off x="435019" y="1155639"/>
            <a:ext cx="11151869" cy="785380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3.1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คุณภาพงานวิจัยและงานสร้างสรรค์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36" name="Rectangle 6"/>
          <p:cNvSpPr/>
          <p:nvPr/>
        </p:nvSpPr>
        <p:spPr>
          <a:xfrm>
            <a:off x="467544" y="2013452"/>
            <a:ext cx="12445365" cy="2173262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สัดส่วนผลงานวิจัยและผลงานสร้างสรรค์ที่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ได้รับ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รางวัล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หรือทุนวิจัยจากหน่วยงานภายนอกในระดับชาติ 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นานาชาติ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36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3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32</a:t>
            </a:fld>
            <a:endParaRPr altLang="en-US" lang="en-US"/>
          </a:p>
        </p:txBody>
      </p:sp>
      <p:sp>
        <p:nvSpPr>
          <p:cNvPr id="1048738" name="Rectangle 2"/>
          <p:cNvSpPr/>
          <p:nvPr/>
        </p:nvSpPr>
        <p:spPr>
          <a:xfrm>
            <a:off x="467544" y="373769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คุณภาพงานวิจัย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39" name="Rectangle 4"/>
          <p:cNvSpPr/>
          <p:nvPr/>
        </p:nvSpPr>
        <p:spPr>
          <a:xfrm>
            <a:off x="451342" y="1124744"/>
            <a:ext cx="8438529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คุณภาพงานวิจัยเชิงประยุกต์และการ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นวัตกรรม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40" name="Rectangle 6"/>
          <p:cNvSpPr/>
          <p:nvPr/>
        </p:nvSpPr>
        <p:spPr>
          <a:xfrm>
            <a:off x="451342" y="2636912"/>
            <a:ext cx="8039380" cy="2554545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สัดส่วนผลงานวิจัยเชิงประยุกต์และการ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นวัตกรรม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ที่มีความสอดคล้องกับบริบทของสถานศึกษา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ก่อให้เกิด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การสร้างสรรค์สิ่งใหม่ มีสิ่งประดิษฐ์คิดค้นที่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โจทย์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การพัฒนาประเทศ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33</a:t>
            </a:fld>
            <a:endParaRPr altLang="en-US" lang="en-US"/>
          </a:p>
        </p:txBody>
      </p:sp>
      <p:sp>
        <p:nvSpPr>
          <p:cNvPr id="1048742" name="Rectangle 2"/>
          <p:cNvSpPr/>
          <p:nvPr/>
        </p:nvSpPr>
        <p:spPr>
          <a:xfrm>
            <a:off x="467544" y="373769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คุณภาพงานวิจัย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43" name="Rectangle 4"/>
          <p:cNvSpPr/>
          <p:nvPr/>
        </p:nvSpPr>
        <p:spPr>
          <a:xfrm>
            <a:off x="451342" y="1124744"/>
            <a:ext cx="8438529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คุณภาพงานวิจัยเชิงประยุกต์และการ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นวัตกรรม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44" name="Rectangle 6"/>
          <p:cNvSpPr/>
          <p:nvPr/>
        </p:nvSpPr>
        <p:spPr>
          <a:xfrm>
            <a:off x="456351" y="2636912"/>
            <a:ext cx="8111516" cy="2554545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สัดส่วนผลงานวิจัยเชิงประยุกต์และการ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นวัตกรรม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จนมีการจดทะเบียนผลงานจากหน่วยงานที่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เกี่ยว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ข้อง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อาทิ การจดสิทธิบัตร ลิขสิทธิ์ อนุสิทธิบัตร เป็นต้น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34</a:t>
            </a:fld>
            <a:endParaRPr altLang="en-US" lang="en-US"/>
          </a:p>
        </p:txBody>
      </p:sp>
      <p:sp>
        <p:nvSpPr>
          <p:cNvPr id="1048746" name="Rectangle 2"/>
          <p:cNvSpPr/>
          <p:nvPr/>
        </p:nvSpPr>
        <p:spPr>
          <a:xfrm>
            <a:off x="467544" y="373769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คุณภาพงานวิจัย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47" name="Rectangle 4"/>
          <p:cNvSpPr/>
          <p:nvPr/>
        </p:nvSpPr>
        <p:spPr>
          <a:xfrm>
            <a:off x="451342" y="1124744"/>
            <a:ext cx="8438529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3.2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คุณภาพงานวิจัยเชิงประยุกต์และการ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นวัตกรรม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48" name="Rectangle 6"/>
          <p:cNvSpPr/>
          <p:nvPr/>
        </p:nvSpPr>
        <p:spPr>
          <a:xfrm>
            <a:off x="446609" y="2636912"/>
            <a:ext cx="8218917" cy="1938992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สัดส่วนผลงานวิจัยเชิงประยุกต์และการ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นวัตกรรม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ที่สามารถนำมาประยุกต์ใช้ หรือได้ทุนวิจัย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พัฒนา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ต่อ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ยอดจากหน่วยงานภายนอก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48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4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35</a:t>
            </a:fld>
            <a:endParaRPr altLang="en-US" lang="en-US"/>
          </a:p>
        </p:txBody>
      </p:sp>
      <p:sp>
        <p:nvSpPr>
          <p:cNvPr id="1048750" name="Rectangle 2"/>
          <p:cNvSpPr/>
          <p:nvPr/>
        </p:nvSpPr>
        <p:spPr>
          <a:xfrm>
            <a:off x="467544" y="373769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ผลของการบริการวิชาการ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51" name="Rectangle 4"/>
          <p:cNvSpPr/>
          <p:nvPr/>
        </p:nvSpPr>
        <p:spPr>
          <a:xfrm>
            <a:off x="467544" y="1124744"/>
            <a:ext cx="7696338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4.1 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ของการบริการวิชาการสู่สาธารณะ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Public Service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52" name="Rectangle 6"/>
          <p:cNvSpPr/>
          <p:nvPr/>
        </p:nvSpPr>
        <p:spPr>
          <a:xfrm>
            <a:off x="368841" y="2420888"/>
            <a:ext cx="8775159" cy="1938992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ผลการประเมินงานบริการวิชาการของ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ผู้รับบริการ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สามารถนำไปใช้ในการพัฒนาหรือประยุกต์ใช้ส่วนใดส่วน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หนึ่ง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ได้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53" name="Rectangle 5"/>
          <p:cNvSpPr/>
          <p:nvPr/>
        </p:nvSpPr>
        <p:spPr>
          <a:xfrm>
            <a:off x="356446" y="4359880"/>
            <a:ext cx="8613255" cy="2554545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ผลการบริการวิชาการที่สามารถสร้างคุณค่า 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Value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แก่ผู้รับบริการ ชุมชน และสังคมได้ โดยสามารถนำผลจาก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การ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บริการ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วิชาการ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ไปใช้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ประโยชน์ได้อย่างเป็นรูปธรรม เป็น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ผล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กระทบ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เชิงบวกในวงกว้าง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52" grpId="0"/>
      <p:bldP spid="1048753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36</a:t>
            </a:fld>
            <a:endParaRPr altLang="en-US" lang="en-US"/>
          </a:p>
        </p:txBody>
      </p:sp>
      <p:sp>
        <p:nvSpPr>
          <p:cNvPr id="1048755" name="Rectangle 2"/>
          <p:cNvSpPr/>
          <p:nvPr/>
        </p:nvSpPr>
        <p:spPr>
          <a:xfrm>
            <a:off x="467544" y="373769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ผลของการบริการวิชาการ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56" name="Rectangle 4"/>
          <p:cNvSpPr/>
          <p:nvPr/>
        </p:nvSpPr>
        <p:spPr>
          <a:xfrm>
            <a:off x="467544" y="1124744"/>
            <a:ext cx="7696338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4.1 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ผล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ของการบริการวิชาการสู่สาธารณะ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Public Service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57" name="Rectangle 6"/>
          <p:cNvSpPr/>
          <p:nvPr/>
        </p:nvSpPr>
        <p:spPr>
          <a:xfrm>
            <a:off x="436167" y="2636912"/>
            <a:ext cx="8707833" cy="2554545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ผลความพึงพอใจของผู้รับบริการต่อการ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ให้บริการ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วิชาการ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ของสถานศึกษาโดยคำนึงถึงการใช้นวัตกรรมเพื่อ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ตอบ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โจทย์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การพัฒนา สนับสนุนให้ชุมชนสร้างสังคมคุณภาพ 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รองรับ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โอกาส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และความท้าทายในอนาคต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5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0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5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37</a:t>
            </a:fld>
            <a:endParaRPr altLang="en-US" lang="en-US"/>
          </a:p>
        </p:txBody>
      </p:sp>
      <p:sp>
        <p:nvSpPr>
          <p:cNvPr id="1048759" name="Rectangle 2"/>
          <p:cNvSpPr/>
          <p:nvPr/>
        </p:nvSpPr>
        <p:spPr>
          <a:xfrm>
            <a:off x="467544" y="373769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ผลของการบริการวิชาการ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60" name="Rectangle 4"/>
          <p:cNvSpPr/>
          <p:nvPr/>
        </p:nvSpPr>
        <p:spPr>
          <a:xfrm>
            <a:off x="485176" y="1124744"/>
            <a:ext cx="7661072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4.2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ผลของการบริการวิชาการแบบเฉพาะ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Specific Service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61" name="Rectangle 6"/>
          <p:cNvSpPr/>
          <p:nvPr/>
        </p:nvSpPr>
        <p:spPr>
          <a:xfrm>
            <a:off x="465410" y="2537438"/>
            <a:ext cx="8436925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ผลการประเมินงานบริการวิชาการจากหน่วยงาน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ร้อง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ขอสามารถทำให้เกิดประโยชน์ได้จริง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1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712218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38</a:t>
            </a:fld>
            <a:endParaRPr altLang="en-US" lang="en-US"/>
          </a:p>
        </p:txBody>
      </p:sp>
      <p:sp>
        <p:nvSpPr>
          <p:cNvPr id="1048763" name="Rectangle 2"/>
          <p:cNvSpPr/>
          <p:nvPr/>
        </p:nvSpPr>
        <p:spPr>
          <a:xfrm>
            <a:off x="467544" y="44624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ผลของการบริการวิชาการ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64" name="Rectangle 4"/>
          <p:cNvSpPr/>
          <p:nvPr/>
        </p:nvSpPr>
        <p:spPr>
          <a:xfrm>
            <a:off x="485176" y="795599"/>
            <a:ext cx="7661072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4.2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ผลของการบริการวิชาการแบบเฉพาะ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Specific Service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65" name="Rectangle 5"/>
          <p:cNvSpPr/>
          <p:nvPr/>
        </p:nvSpPr>
        <p:spPr>
          <a:xfrm>
            <a:off x="251520" y="2043537"/>
            <a:ext cx="8892480" cy="5016758"/>
          </a:xfrm>
          <a:prstGeom prst="rect"/>
        </p:spPr>
        <p:txBody>
          <a:bodyPr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ผลงานบริการวิชาการสามารถสร้างคุณค่า 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Value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โดย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พิจารณาจากผลที่คาดว่าจะได้รับจากผลการบริการ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วิชาการ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นั้น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ๆ (ข้อมูลเชิงคุณภาพ) ได้แก่ 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(1) In 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Cash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 คือ การสร้างคุณค่าพิจารณา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ผ่าน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ค่าใช้จ่าย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/มูลค่า/รายได้ 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b="1" dirty="0" sz="4000" lang="en-US" smtClean="0">
                <a:latin typeface="Angsana New" panose="02020603050405020304" pitchFamily="18" charset="-34"/>
                <a:cs typeface="Angsana New" panose="02020603050405020304" pitchFamily="18" charset="-34"/>
              </a:rPr>
              <a:t>2) In 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Kind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 คือ การสร้างคุณค่าที่ไม่เน้นมูลค่า/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รายได้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อาทิ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การสร้างความผูกพันต่อองค์กร การเกิดวัฒนธรรมองค์กร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หรือ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องค์ความรู้ใหม่ เป็นต้น 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712218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39</a:t>
            </a:fld>
            <a:endParaRPr altLang="en-US" lang="en-US"/>
          </a:p>
        </p:txBody>
      </p:sp>
      <p:sp>
        <p:nvSpPr>
          <p:cNvPr id="1048767" name="Rectangle 2"/>
          <p:cNvSpPr/>
          <p:nvPr/>
        </p:nvSpPr>
        <p:spPr>
          <a:xfrm>
            <a:off x="467544" y="44624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ผลของการบริการวิชาการ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68" name="Rectangle 4"/>
          <p:cNvSpPr/>
          <p:nvPr/>
        </p:nvSpPr>
        <p:spPr>
          <a:xfrm>
            <a:off x="485176" y="795599"/>
            <a:ext cx="7661072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4.2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ผลของการบริการวิชาการแบบเฉพาะ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Specific Service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69" name="Rectangle 5"/>
          <p:cNvSpPr/>
          <p:nvPr/>
        </p:nvSpPr>
        <p:spPr>
          <a:xfrm>
            <a:off x="360040" y="2210088"/>
            <a:ext cx="8892480" cy="1938992"/>
          </a:xfrm>
          <a:prstGeom prst="rect"/>
        </p:spPr>
        <p:txBody>
          <a:bodyPr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ผลการประเมินการบริการวิชาการแบบเฉพาะ 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Specific Service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 โดยคณะกรรมการวิชาการของสถานศึกษา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6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Rectangle 1"/>
          <p:cNvSpPr/>
          <p:nvPr/>
        </p:nvSpPr>
        <p:spPr>
          <a:xfrm>
            <a:off x="323528" y="260648"/>
            <a:ext cx="4572000" cy="987101"/>
          </a:xfrm>
          <a:prstGeom prst="rect"/>
        </p:spPr>
        <p:txBody>
          <a:bodyPr>
            <a:spAutoFit/>
          </a:bodyPr>
          <a:p>
            <a:pPr>
              <a:lnSpc>
                <a:spcPct val="115000"/>
              </a:lnSpc>
              <a:spcAft>
                <a:spcPts val="1000"/>
              </a:spcAft>
            </a:pPr>
            <a:r>
              <a:rPr b="1" dirty="0" sz="3600" lang="en-US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Partial Visit</a:t>
            </a:r>
            <a:r>
              <a:rPr b="1" dirty="0" sz="3600" lang="th-TH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</a:t>
            </a:r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</a:t>
            </a:r>
            <a:r>
              <a:rPr b="1" dirty="0" sz="3600" lang="th-TH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(</a:t>
            </a:r>
            <a:r>
              <a:rPr b="1" dirty="0" sz="3600" lang="en-US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B</a:t>
            </a:r>
            <a:r>
              <a:rPr b="1" dirty="0" sz="3600" lang="th-TH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) </a:t>
            </a:r>
            <a:r>
              <a:rPr b="1" dirty="0" sz="3600" lang="en-US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2</a:t>
            </a:r>
            <a:r>
              <a:rPr b="1" dirty="0" sz="3600" lang="th-TH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วัน</a:t>
            </a:r>
            <a:endParaRPr b="1" dirty="0" sz="3600" lang="en-US">
              <a:effectLst/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</p:txBody>
      </p:sp>
      <p:sp>
        <p:nvSpPr>
          <p:cNvPr id="1048602" name="Rectangle 2"/>
          <p:cNvSpPr/>
          <p:nvPr/>
        </p:nvSpPr>
        <p:spPr>
          <a:xfrm>
            <a:off x="395536" y="1280949"/>
            <a:ext cx="8424936" cy="8720989"/>
          </a:xfrm>
          <a:prstGeom prst="rect"/>
        </p:spPr>
        <p:txBody>
          <a:bodyPr wrap="square">
            <a:spAutoFit/>
          </a:bodyPr>
          <a:p>
            <a:pPr algn="thaiDist" indent="-342900" lvl="0" marL="342900">
              <a:buFont typeface="+mj-cs"/>
              <a:buAutoNum type="thaiNumParenR"/>
            </a:pPr>
            <a:r>
              <a:rPr b="1" dirty="0" sz="3600" lang="th-TH" spc="-3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มีข้อมูลหรือหลักฐานเชิงประจักษ์ที่แสดงผลลัพธ์ของการดำเนินงานตามกรอบแนวทางการประเมินคุณภาพภายนอกรอบสี่ครบถ้วน แต่ยังไม่ชัดเจน ตามเกณฑ์ที่กำหนดในบางประเด็น </a:t>
            </a:r>
            <a:r>
              <a:rPr b="1" dirty="0" sz="3600" i="1" lang="th-TH" spc="-30" u="sng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  <a:endParaRPr b="1" dirty="0" sz="3600" lang="en-US"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  <a:p>
            <a:pPr algn="thaiDist" indent="-342900" lvl="0" marL="342900">
              <a:buFont typeface="+mj-cs"/>
              <a:buAutoNum type="thaiNumParenR"/>
            </a:pP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สถานศึกษามีผลการดำเนินงานจากการวิเคราะห์ตนเองอยู่ในระดับคุณภาพดีเยี่ยม ๒ ด้านขึ้นไป และไม่มีผลการวิเคราะห์ตนเองด้านใดอยู่ในระดับคุณภาพต่ำกว่าระดับดีที่สอดคล้องกับผลการวิเคราะห์ของผู้ประเมิน  </a:t>
            </a:r>
            <a:r>
              <a:rPr b="1" dirty="0" sz="3600" i="1" lang="th-TH" u="sng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  <a:endParaRPr b="1" dirty="0" sz="3600" lang="en-US"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  <a:p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๓) ได้รับ</a:t>
            </a: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ความเห็นชอบจากคณะกรรมการ </a:t>
            </a:r>
            <a:r>
              <a:rPr b="1" dirty="0" sz="3600" lang="th-TH" err="1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กพอ</a:t>
            </a: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.</a:t>
            </a:r>
            <a:endParaRPr b="1" dirty="0" sz="3600" lang="th-TH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712218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40</a:t>
            </a:fld>
            <a:endParaRPr altLang="en-US" lang="en-US"/>
          </a:p>
        </p:txBody>
      </p:sp>
      <p:sp>
        <p:nvSpPr>
          <p:cNvPr id="1048771" name="Rectangle 2"/>
          <p:cNvSpPr/>
          <p:nvPr/>
        </p:nvSpPr>
        <p:spPr>
          <a:xfrm>
            <a:off x="467544" y="44624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ผลของการประกันคุณภาพภายใน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72" name="Rectangle 4"/>
          <p:cNvSpPr/>
          <p:nvPr/>
        </p:nvSpPr>
        <p:spPr>
          <a:xfrm>
            <a:off x="375371" y="795599"/>
            <a:ext cx="7880684" cy="707886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5.1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ผลสัมฤทธิ์ระบบประกันคุณภาพภายใน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73" name="Rectangle 5"/>
          <p:cNvSpPr/>
          <p:nvPr/>
        </p:nvSpPr>
        <p:spPr>
          <a:xfrm>
            <a:off x="360040" y="1700808"/>
            <a:ext cx="8892480" cy="2554545"/>
          </a:xfrm>
          <a:prstGeom prst="rect"/>
        </p:spPr>
        <p:txBody>
          <a:bodyPr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ผลการประกันคุณภาพภายใน 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IQA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 ที่ก่อให้เกิดประโยชน์ต่อการบริหารสถานศึกษา สามารถนำไปปรับปรุงพัฒนาและเป็นส่วนหนึ่งของการบริหารสถานศึกษาได้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74" name="Rectangle 6"/>
          <p:cNvSpPr/>
          <p:nvPr/>
        </p:nvSpPr>
        <p:spPr>
          <a:xfrm>
            <a:off x="391234" y="4481825"/>
            <a:ext cx="8892480" cy="1323439"/>
          </a:xfrm>
          <a:prstGeom prst="rect"/>
        </p:spPr>
        <p:txBody>
          <a:bodyPr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</a:t>
            </a:r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ผลการประกันคุณภาพภายใน 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IQA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 จากการดำเนินการประกันภายในโดยสถานศึกษา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73" grpId="0"/>
      <p:bldP spid="104877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712218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41</a:t>
            </a:fld>
            <a:endParaRPr altLang="en-US" lang="en-US"/>
          </a:p>
        </p:txBody>
      </p:sp>
      <p:sp>
        <p:nvSpPr>
          <p:cNvPr id="1048776" name="Rectangle 2"/>
          <p:cNvSpPr/>
          <p:nvPr/>
        </p:nvSpPr>
        <p:spPr>
          <a:xfrm>
            <a:off x="467544" y="44624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ผลของการประกันคุณภาพภายใน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77" name="Rectangle 4"/>
          <p:cNvSpPr/>
          <p:nvPr/>
        </p:nvSpPr>
        <p:spPr>
          <a:xfrm>
            <a:off x="375371" y="795599"/>
            <a:ext cx="7880684" cy="707886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5.1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ผลสัมฤทธิ์ระบบประกันคุณภาพภายใน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78" name="Rectangle 5"/>
          <p:cNvSpPr/>
          <p:nvPr/>
        </p:nvSpPr>
        <p:spPr>
          <a:xfrm>
            <a:off x="360040" y="1700808"/>
            <a:ext cx="8892480" cy="1938992"/>
          </a:xfrm>
          <a:prstGeom prst="rect"/>
        </p:spPr>
        <p:txBody>
          <a:bodyPr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ผลของการบริหารงานประกันคุณภาพภายใน 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IQA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ที่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เป็นส่วนหนึ่งในการขับเคลื่อนให้เกิดวัฒนธรรมคุณภาพภายในสถานศึกษา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78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4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7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712218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42</a:t>
            </a:fld>
            <a:endParaRPr altLang="en-US" lang="en-US"/>
          </a:p>
        </p:txBody>
      </p:sp>
      <p:sp>
        <p:nvSpPr>
          <p:cNvPr id="1048780" name="Rectangle 2"/>
          <p:cNvSpPr/>
          <p:nvPr/>
        </p:nvSpPr>
        <p:spPr>
          <a:xfrm>
            <a:off x="467544" y="44624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ผลของการประกันคุณภาพภายใน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81" name="Rectangle 4"/>
          <p:cNvSpPr/>
          <p:nvPr/>
        </p:nvSpPr>
        <p:spPr>
          <a:xfrm>
            <a:off x="467544" y="795599"/>
            <a:ext cx="7491153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5.2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ผลสัมฤทธิ์ของหลักสูตรทั้งหมด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สถานศึกษา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82" name="Rectangle 5"/>
          <p:cNvSpPr/>
          <p:nvPr/>
        </p:nvSpPr>
        <p:spPr>
          <a:xfrm>
            <a:off x="360040" y="2210088"/>
            <a:ext cx="8892480" cy="2554545"/>
          </a:xfrm>
          <a:prstGeom prst="rect"/>
        </p:spPr>
        <p:txBody>
          <a:bodyPr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1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ผลของการนำผลการประเมินคุณภาพหลักสูตรไปใช้ปรับปรุง พัฒนา และบริหารจัดการหลักสูตรในสถานศึกษาอย่างเป็นรูปธรรมและตอบสนองต่อการพัฒนาประเทศ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82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5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3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44676" y="5712218"/>
            <a:ext cx="512638" cy="365125"/>
          </a:xfrm>
        </p:spPr>
        <p:txBody>
          <a:bodyPr/>
          <a:p>
            <a:fld id="{2B9F7EC8-7DD5-4647-A86E-56938A45663E}" type="slidenum">
              <a:rPr altLang="en-US" lang="en-US" smtClean="0"/>
              <a:t>43</a:t>
            </a:fld>
            <a:endParaRPr altLang="en-US" lang="en-US"/>
          </a:p>
        </p:txBody>
      </p:sp>
      <p:sp>
        <p:nvSpPr>
          <p:cNvPr id="1048784" name="Rectangle 2"/>
          <p:cNvSpPr/>
          <p:nvPr/>
        </p:nvSpPr>
        <p:spPr>
          <a:xfrm>
            <a:off x="467544" y="44624"/>
            <a:ext cx="6102424" cy="750975"/>
          </a:xfrm>
          <a:prstGeom prst="rect"/>
        </p:spPr>
        <p:txBody>
          <a:bodyPr wrap="square">
            <a:spAutoFit/>
          </a:bodyPr>
          <a:p>
            <a:pPr algn="thaiDist" indent="-160020" marL="160020">
              <a:lnSpc>
                <a:spcPct val="107000"/>
              </a:lnSpc>
              <a:spcAft>
                <a:spcPts val="800"/>
              </a:spcAft>
              <a:tabLst>
                <a:tab algn="l" pos="450215"/>
              </a:tabLst>
            </a:pP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ด้านที่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 </a:t>
            </a:r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ผลของการประกันคุณภาพภายใน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85" name="Rectangle 4"/>
          <p:cNvSpPr/>
          <p:nvPr/>
        </p:nvSpPr>
        <p:spPr>
          <a:xfrm>
            <a:off x="467544" y="795599"/>
            <a:ext cx="7491153" cy="1323439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4000" lang="th-TH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องค์ประกอบ </a:t>
            </a:r>
            <a:r>
              <a:rPr b="1" dirty="0" sz="4000" lang="en-US" smtClean="0">
                <a:latin typeface="Angsana New" panose="02020603050405020304" pitchFamily="18" charset="-34"/>
                <a:ea typeface="Times New Roman" panose="02020603050405020304" pitchFamily="18" charset="0"/>
                <a:cs typeface="Angsana New" panose="02020603050405020304" pitchFamily="18" charset="-34"/>
              </a:rPr>
              <a:t>5.2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ผลสัมฤทธิ์ของหลักสูตรทั้งหมด</a:t>
            </a:r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ของ</a:t>
            </a:r>
            <a:endParaRPr b="1" dirty="0" sz="4000" lang="en-US" smtClean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algn="thaiDist"/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สถานศึกษา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86" name="Rectangle 5"/>
          <p:cNvSpPr/>
          <p:nvPr/>
        </p:nvSpPr>
        <p:spPr>
          <a:xfrm>
            <a:off x="323528" y="2210088"/>
            <a:ext cx="8892480" cy="1938992"/>
          </a:xfrm>
          <a:prstGeom prst="rect"/>
        </p:spPr>
        <p:txBody>
          <a:bodyPr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2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หลักสูตรได้รับการรับรองจากสภาวิชาชีพ (กรณีมีสภาวิชาชีพ) หรือรับทราบจากหน่วยงานต้นสังกัด (ข้อมูลเชิงคุณภาพ)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87" name="Rectangle 6"/>
          <p:cNvSpPr/>
          <p:nvPr/>
        </p:nvSpPr>
        <p:spPr>
          <a:xfrm>
            <a:off x="251520" y="4293096"/>
            <a:ext cx="8892480" cy="1938992"/>
          </a:xfrm>
          <a:prstGeom prst="rect"/>
        </p:spPr>
        <p:txBody>
          <a:bodyPr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ประเด็น </a:t>
            </a:r>
            <a:r>
              <a:rPr b="1" dirty="0" sz="4000" lang="en-US" smtClean="0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3 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หลักสูตรได้รับการรับรองจากองค์กรรับรองคุณภาพในระดับนานาชาติ (</a:t>
            </a:r>
            <a:r>
              <a:rPr b="1" dirty="0" sz="4000" lang="en-US">
                <a:latin typeface="Angsana New" panose="02020603050405020304" pitchFamily="18" charset="-34"/>
                <a:cs typeface="Angsana New" panose="02020603050405020304" pitchFamily="18" charset="-34"/>
              </a:rPr>
              <a:t>International Accreditation Bodies</a:t>
            </a:r>
            <a:r>
              <a:rPr b="1" dirty="0" sz="4000" lang="th-TH">
                <a:latin typeface="Angsana New" panose="02020603050405020304" pitchFamily="18" charset="-34"/>
                <a:cs typeface="Angsana New" panose="02020603050405020304" pitchFamily="18" charset="-34"/>
              </a:rPr>
              <a:t>) (ถ้ามี) (ข้อมูลเชิงปริมาณและคุณภาพ)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10487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86" grpId="0"/>
      <p:bldP spid="104878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6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8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44</a:t>
            </a:fld>
            <a:endParaRPr altLang="en-US" lang="en-US"/>
          </a:p>
        </p:txBody>
      </p:sp>
      <p:sp>
        <p:nvSpPr>
          <p:cNvPr id="1048789" name="TextBox 2"/>
          <p:cNvSpPr txBox="1"/>
          <p:nvPr/>
        </p:nvSpPr>
        <p:spPr>
          <a:xfrm>
            <a:off x="323528" y="332656"/>
            <a:ext cx="8064896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เกณฑ์การประเมินระดับด้าน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90" name="Rectangle 4"/>
          <p:cNvSpPr/>
          <p:nvPr/>
        </p:nvSpPr>
        <p:spPr>
          <a:xfrm>
            <a:off x="179512" y="5445224"/>
            <a:ext cx="8784976" cy="1323439"/>
          </a:xfrm>
          <a:prstGeom prst="rect"/>
          <a:solidFill>
            <a:schemeClr val="accent3"/>
          </a:solidFill>
        </p:spPr>
        <p:txBody>
          <a:bodyPr wrap="square">
            <a:spAutoFit/>
          </a:bodyPr>
          <a:p>
            <a:pPr algn="thaiDist"/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โดยการตัดสินผลการประเมินของแต่ละด้าน จะพิจารณาจากระดับคุณภาพต่ำสุดขององค์ประกอบนั้น ๆ</a:t>
            </a:r>
            <a:endParaRPr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97152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1040542"/>
            <a:ext cx="9144000" cy="4404682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8">
                      <p:stCondLst>
                        <p:cond delay="indefinite"/>
                      </p:stCondLst>
                      <p:childTnLst>
                        <p:par>
                          <p:cTn fill="hold" id="9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0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8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12"/>
                                        <p:tgtEl>
                                          <p:spTgt spid="1048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8790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45</a:t>
            </a:fld>
            <a:endParaRPr altLang="en-US" lang="en-US"/>
          </a:p>
        </p:txBody>
      </p:sp>
      <p:sp>
        <p:nvSpPr>
          <p:cNvPr id="1048792" name="TextBox 2"/>
          <p:cNvSpPr txBox="1"/>
          <p:nvPr/>
        </p:nvSpPr>
        <p:spPr>
          <a:xfrm>
            <a:off x="323528" y="332656"/>
            <a:ext cx="8064896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เกณฑ์การประเมินระดับองค์ประกอบ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93" name="Rectangle 4"/>
          <p:cNvSpPr/>
          <p:nvPr/>
        </p:nvSpPr>
        <p:spPr>
          <a:xfrm>
            <a:off x="179512" y="5445224"/>
            <a:ext cx="8784976" cy="1323439"/>
          </a:xfrm>
          <a:prstGeom prst="rect"/>
          <a:solidFill>
            <a:schemeClr val="accent3"/>
          </a:solidFill>
        </p:spPr>
        <p:txBody>
          <a:bodyPr wrap="square">
            <a:spAutoFit/>
          </a:bodyPr>
          <a:p>
            <a:pPr algn="thaiDist"/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โดยการตัดสินผลการประเมินของแต่ละด้าน จะพิจารณาจากระดับคุณภาพต่ำสุดขององค์ประกอบนั้น ๆ</a:t>
            </a:r>
            <a:endParaRPr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97153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1040542"/>
            <a:ext cx="9144000" cy="4353463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46</a:t>
            </a:fld>
            <a:endParaRPr altLang="en-US" lang="en-US"/>
          </a:p>
        </p:txBody>
      </p:sp>
      <p:sp>
        <p:nvSpPr>
          <p:cNvPr id="1048795" name="TextBox 2"/>
          <p:cNvSpPr txBox="1"/>
          <p:nvPr/>
        </p:nvSpPr>
        <p:spPr>
          <a:xfrm>
            <a:off x="323528" y="332656"/>
            <a:ext cx="8064896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เกณฑ์การประเมินระดับประเด็นพิจารณา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96" name="Rectangle 4"/>
          <p:cNvSpPr/>
          <p:nvPr/>
        </p:nvSpPr>
        <p:spPr>
          <a:xfrm>
            <a:off x="179512" y="5445224"/>
            <a:ext cx="8784976" cy="1323439"/>
          </a:xfrm>
          <a:prstGeom prst="rect"/>
          <a:solidFill>
            <a:schemeClr val="accent3"/>
          </a:solidFill>
        </p:spPr>
        <p:txBody>
          <a:bodyPr wrap="square">
            <a:spAutoFit/>
          </a:bodyPr>
          <a:p>
            <a:pPr algn="thaiDist"/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โดยการตัดสินผลการประเมินของแต่ละด้าน จะพิจารณาจากระดับคุณภาพต่ำสุดขององค์ประกอบนั้น ๆ</a:t>
            </a:r>
            <a:endParaRPr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97154" name="Picture 6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836712"/>
            <a:ext cx="8784976" cy="4464495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1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9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47</a:t>
            </a:fld>
            <a:endParaRPr altLang="en-US" lang="en-US"/>
          </a:p>
        </p:txBody>
      </p:sp>
      <p:sp>
        <p:nvSpPr>
          <p:cNvPr id="1048798" name="TextBox 2"/>
          <p:cNvSpPr txBox="1"/>
          <p:nvPr/>
        </p:nvSpPr>
        <p:spPr>
          <a:xfrm>
            <a:off x="323528" y="332656"/>
            <a:ext cx="8064896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เกณฑ์การประเมินระดับประเด็นพิจารณา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799" name="Rectangle 4"/>
          <p:cNvSpPr/>
          <p:nvPr/>
        </p:nvSpPr>
        <p:spPr>
          <a:xfrm>
            <a:off x="179512" y="5445224"/>
            <a:ext cx="8784976" cy="1323439"/>
          </a:xfrm>
          <a:prstGeom prst="rect"/>
          <a:solidFill>
            <a:schemeClr val="accent3"/>
          </a:solidFill>
        </p:spPr>
        <p:txBody>
          <a:bodyPr wrap="square">
            <a:spAutoFit/>
          </a:bodyPr>
          <a:p>
            <a:pPr algn="thaiDist"/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โดยการตัดสินผลการประเมินของแต่ละด้าน จะพิจารณาจากระดับคุณภาพต่ำสุดขององค์ประกอบนั้น ๆ</a:t>
            </a:r>
            <a:endParaRPr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97155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0" y="1040542"/>
            <a:ext cx="8964488" cy="4404682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48</a:t>
            </a:fld>
            <a:endParaRPr altLang="en-US" lang="en-US"/>
          </a:p>
        </p:txBody>
      </p:sp>
      <p:sp>
        <p:nvSpPr>
          <p:cNvPr id="1048801" name="TextBox 2"/>
          <p:cNvSpPr txBox="1"/>
          <p:nvPr/>
        </p:nvSpPr>
        <p:spPr>
          <a:xfrm>
            <a:off x="323528" y="332656"/>
            <a:ext cx="8064896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เกณฑ์การประเมินระดับประเด็นพิจารณา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802" name="Rectangle 4"/>
          <p:cNvSpPr/>
          <p:nvPr/>
        </p:nvSpPr>
        <p:spPr>
          <a:xfrm>
            <a:off x="179512" y="5445224"/>
            <a:ext cx="8784976" cy="1323439"/>
          </a:xfrm>
          <a:prstGeom prst="rect"/>
          <a:solidFill>
            <a:schemeClr val="accent3"/>
          </a:solidFill>
        </p:spPr>
        <p:txBody>
          <a:bodyPr wrap="square">
            <a:spAutoFit/>
          </a:bodyPr>
          <a:p>
            <a:pPr algn="thaiDist"/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โดยการตัดสินผลการประเมินของแต่ละด้าน จะพิจารณาจากระดับคุณภาพต่ำสุดขององค์ประกอบนั้น ๆ</a:t>
            </a:r>
            <a:endParaRPr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97156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908720"/>
            <a:ext cx="8784976" cy="4536504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49</a:t>
            </a:fld>
            <a:endParaRPr altLang="en-US" lang="en-US"/>
          </a:p>
        </p:txBody>
      </p:sp>
      <p:sp>
        <p:nvSpPr>
          <p:cNvPr id="1048804" name="TextBox 2"/>
          <p:cNvSpPr txBox="1"/>
          <p:nvPr/>
        </p:nvSpPr>
        <p:spPr>
          <a:xfrm>
            <a:off x="323528" y="332656"/>
            <a:ext cx="8064896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เกณฑ์การประเมินระดับประเด็นพิจารณา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805" name="Rectangle 4"/>
          <p:cNvSpPr/>
          <p:nvPr/>
        </p:nvSpPr>
        <p:spPr>
          <a:xfrm>
            <a:off x="179512" y="5445224"/>
            <a:ext cx="8784976" cy="1323439"/>
          </a:xfrm>
          <a:prstGeom prst="rect"/>
          <a:solidFill>
            <a:schemeClr val="accent3"/>
          </a:solidFill>
        </p:spPr>
        <p:txBody>
          <a:bodyPr wrap="square">
            <a:spAutoFit/>
          </a:bodyPr>
          <a:p>
            <a:pPr algn="thaiDist"/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โดยการตัดสินผลการประเมินของแต่ละด้าน จะพิจารณาจากระดับคุณภาพต่ำสุดขององค์ประกอบนั้น ๆ</a:t>
            </a:r>
            <a:endParaRPr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97157" name="Picture 1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2" y="908720"/>
            <a:ext cx="8784976" cy="4536504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7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3" name="Rectangle 1"/>
          <p:cNvSpPr/>
          <p:nvPr/>
        </p:nvSpPr>
        <p:spPr>
          <a:xfrm>
            <a:off x="539552" y="332656"/>
            <a:ext cx="4572000" cy="987101"/>
          </a:xfrm>
          <a:prstGeom prst="rect"/>
        </p:spPr>
        <p:txBody>
          <a:bodyPr>
            <a:spAutoFit/>
          </a:bodyPr>
          <a:p>
            <a:pPr>
              <a:lnSpc>
                <a:spcPct val="115000"/>
              </a:lnSpc>
              <a:spcAft>
                <a:spcPts val="1000"/>
              </a:spcAft>
            </a:pPr>
            <a:r>
              <a:rPr b="1" dirty="0" sz="3600" lang="en-US" spc="-4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Full </a:t>
            </a:r>
            <a:r>
              <a:rPr b="1" dirty="0" sz="3600" lang="en-US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Visit</a:t>
            </a:r>
            <a:r>
              <a:rPr b="1" dirty="0" sz="3600" lang="th-TH" spc="-40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</a:t>
            </a:r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(</a:t>
            </a:r>
            <a:r>
              <a:rPr b="1" dirty="0" sz="3600" lang="en-US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A</a:t>
            </a:r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) </a:t>
            </a:r>
            <a:r>
              <a:rPr b="1" dirty="0" sz="3600" lang="en-US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3</a:t>
            </a:r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 วัน</a:t>
            </a:r>
            <a:endParaRPr dirty="0" sz="2400" lang="en-US">
              <a:effectLst/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</p:txBody>
      </p:sp>
      <p:sp>
        <p:nvSpPr>
          <p:cNvPr id="1048604" name="Rectangle 2"/>
          <p:cNvSpPr/>
          <p:nvPr/>
        </p:nvSpPr>
        <p:spPr>
          <a:xfrm>
            <a:off x="573986" y="1330890"/>
            <a:ext cx="8318494" cy="7434479"/>
          </a:xfrm>
          <a:prstGeom prst="rect"/>
        </p:spPr>
        <p:txBody>
          <a:bodyPr wrap="square">
            <a:spAutoFit/>
          </a:bodyPr>
          <a:p>
            <a:pPr algn="thaiDist" indent="-342900" lvl="0" marL="342900">
              <a:buFont typeface="+mj-cs"/>
              <a:buAutoNum type="thaiNumParenR"/>
            </a:pP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มีข้อมูลหรือหลักฐานเชิงประจักษ์ที่แสดงผลลัพธ์ของการดำเนินงานตามกรอบแนวทางการประเมินคุณภาพภายนอกรอบสี่ไม่ครบถ้วนและไม่ชัดเจน </a:t>
            </a:r>
            <a:r>
              <a:rPr b="1" dirty="0" sz="3600" i="1" lang="th-TH" u="sng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  <a:endParaRPr b="1" dirty="0" sz="3600" lang="en-US">
              <a:latin typeface="TH SarabunPSK" pitchFamily="34" charset="-34"/>
              <a:ea typeface="Calibri" panose="020F0502020204030204" pitchFamily="34" charset="0"/>
              <a:cs typeface="TH SarabunPSK" pitchFamily="34" charset="-34"/>
            </a:endParaRPr>
          </a:p>
          <a:p>
            <a:pPr algn="thaiDist" indent="-342900" lvl="0" marL="342900">
              <a:buFont typeface="+mj-cs"/>
              <a:buAutoNum type="thaiNumParenR"/>
              <a:tabLst>
                <a:tab algn="l" pos="273050"/>
              </a:tabLst>
            </a:pP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สถานศึกษามีผลการดำเนินงานจากการวิเคราะห์ตนเองอยู่ในระดับคุณภาพพอใช้หรือปรับปรุง และมีผลการวิเคราะห์ตนเองที่สอดคล้องกับผลการวิเคราะห์ของผู้ประเมิน </a:t>
            </a:r>
            <a:r>
              <a:rPr b="1" dirty="0" sz="3600" i="1" lang="th-TH" u="sng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และ</a:t>
            </a:r>
          </a:p>
          <a:p>
            <a:r>
              <a:rPr b="1" dirty="0" sz="3600" lang="th-TH" smtClean="0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๓) ได้รับ</a:t>
            </a: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ความเห็นชอบจากคณะกรรมการ </a:t>
            </a:r>
            <a:r>
              <a:rPr b="1" dirty="0" sz="3600" lang="th-TH" err="1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กพอ</a:t>
            </a:r>
            <a:r>
              <a:rPr b="1" dirty="0" sz="3600" lang="th-TH">
                <a:latin typeface="TH SarabunPSK" pitchFamily="34" charset="-34"/>
                <a:ea typeface="Calibri" panose="020F0502020204030204" pitchFamily="34" charset="0"/>
                <a:cs typeface="TH SarabunPSK" pitchFamily="34" charset="-34"/>
              </a:rPr>
              <a:t>.</a:t>
            </a:r>
            <a:endParaRPr b="1" dirty="0" sz="3600" lang="th-TH"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/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22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50</a:t>
            </a:fld>
            <a:endParaRPr altLang="en-US" lang="en-US"/>
          </a:p>
        </p:txBody>
      </p:sp>
      <p:sp>
        <p:nvSpPr>
          <p:cNvPr id="1048807" name="TextBox 2"/>
          <p:cNvSpPr txBox="1"/>
          <p:nvPr/>
        </p:nvSpPr>
        <p:spPr>
          <a:xfrm>
            <a:off x="323528" y="332656"/>
            <a:ext cx="8064896" cy="707886"/>
          </a:xfrm>
          <a:prstGeom prst="rect"/>
          <a:noFill/>
        </p:spPr>
        <p:txBody>
          <a:bodyPr rtlCol="0" wrap="square">
            <a:spAutoFit/>
          </a:bodyPr>
          <a:p>
            <a:r>
              <a:rPr b="1" dirty="0" sz="4000" lang="th-TH" smtClean="0">
                <a:latin typeface="Angsana New" panose="02020603050405020304" pitchFamily="18" charset="-34"/>
                <a:cs typeface="Angsana New" panose="02020603050405020304" pitchFamily="18" charset="-34"/>
              </a:rPr>
              <a:t>เกณฑ์การประเมินระดับประเด็นพิจารณา</a:t>
            </a:r>
            <a:endParaRPr b="1"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sp>
        <p:nvSpPr>
          <p:cNvPr id="1048808" name="Rectangle 4"/>
          <p:cNvSpPr/>
          <p:nvPr/>
        </p:nvSpPr>
        <p:spPr>
          <a:xfrm>
            <a:off x="179512" y="5445224"/>
            <a:ext cx="8784976" cy="1323439"/>
          </a:xfrm>
          <a:prstGeom prst="rect"/>
          <a:solidFill>
            <a:schemeClr val="accent3"/>
          </a:solidFill>
        </p:spPr>
        <p:txBody>
          <a:bodyPr wrap="square">
            <a:spAutoFit/>
          </a:bodyPr>
          <a:p>
            <a:pPr algn="thaiDist"/>
            <a:r>
              <a:rPr b="1" dirty="0" sz="4000" lang="th-TH">
                <a:latin typeface="Angsana New" panose="02020603050405020304" pitchFamily="18" charset="-34"/>
                <a:ea typeface="Calibri" panose="020F0502020204030204" pitchFamily="34" charset="0"/>
                <a:cs typeface="Angsana New" panose="02020603050405020304" pitchFamily="18" charset="-34"/>
              </a:rPr>
              <a:t>โดยการตัดสินผลการประเมินของแต่ละด้าน จะพิจารณาจากระดับคุณภาพต่ำสุดขององค์ประกอบนั้น ๆ</a:t>
            </a:r>
            <a:endParaRPr dirty="0" sz="4000" lang="en-US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2097158" name="Picture 5"/>
          <p:cNvPicPr>
            <a:picLocks noChangeAspect="1"/>
          </p:cNvPicPr>
          <p:nvPr/>
        </p:nvPicPr>
        <p:blipFill>
          <a:blip xmlns:r="http://schemas.openxmlformats.org/officeDocument/2006/relationships" r:embed="rId1"/>
          <a:stretch>
            <a:fillRect/>
          </a:stretch>
        </p:blipFill>
        <p:spPr>
          <a:xfrm>
            <a:off x="179513" y="908720"/>
            <a:ext cx="8784976" cy="4536504"/>
          </a:xfrm>
          <a:prstGeom prst="rect"/>
        </p:spPr>
      </p:pic>
    </p:spTree>
  </p:cSld>
  <p:clrMapOvr>
    <a:masterClrMapping/>
  </p:clrMapOvr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>
                      <p:stCondLst>
                        <p:cond delay="indefinite"/>
                      </p:stCondLst>
                      <p:childTnLst>
                        <p:par>
                          <p:cTn fill="hold" id="4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7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dur="500" id="7"/>
                                        <p:tgtEl>
                                          <p:spTgt spid="2097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 dpi="0">
          <a:blip xmlns:r="http://schemas.openxmlformats.org/officeDocument/2006/relationships" r:embed="rId1"/>
          <a:srcRect/>
          <a:stretch>
            <a:fillRect/>
          </a:stretch>
        </a:blipFill>
      </p:bgPr>
    </p:bg>
    <p:spTree>
      <p:nvGrpSpPr>
        <p:cNvPr id="123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09" name="Rectangle 3"/>
          <p:cNvSpPr>
            <a:spLocks noGrp="1" noChangeArrowheads="1"/>
          </p:cNvSpPr>
          <p:nvPr>
            <p:ph idx="1"/>
          </p:nvPr>
        </p:nvSpPr>
        <p:spPr>
          <a:xfrm>
            <a:off x="3276324" y="1484784"/>
            <a:ext cx="3680990" cy="838200"/>
          </a:xfrm>
        </p:spPr>
        <p:txBody>
          <a:bodyPr>
            <a:noAutofit/>
          </a:bodyPr>
          <a:p>
            <a:pPr>
              <a:buFontTx/>
              <a:buNone/>
            </a:pPr>
            <a:r>
              <a:rPr altLang="en-US" b="1" dirty="0" sz="4800" lang="en-US" smtClean="0"/>
              <a:t>Thank You</a:t>
            </a:r>
            <a:endParaRPr altLang="en-US" b="1" dirty="0" sz="4800" lang="en-US"/>
          </a:p>
        </p:txBody>
      </p:sp>
      <p:sp>
        <p:nvSpPr>
          <p:cNvPr id="1048810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p>
            <a:fld id="{2B9F7EC8-7DD5-4647-A86E-56938A45663E}" type="slidenum">
              <a:rPr altLang="en-US" lang="en-US" smtClean="0"/>
              <a:t>51</a:t>
            </a:fld>
            <a:endParaRPr altLang="en-US" lang="en-US"/>
          </a:p>
        </p:txBody>
      </p:sp>
    </p:spTree>
  </p:cSld>
  <p:clrMapOvr>
    <a:masterClrMapping/>
  </p:clrMapOvr>
  <p:timing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8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Rectangle 1"/>
          <p:cNvSpPr/>
          <p:nvPr/>
        </p:nvSpPr>
        <p:spPr>
          <a:xfrm>
            <a:off x="395536" y="478413"/>
            <a:ext cx="2494280" cy="716457"/>
          </a:xfrm>
          <a:prstGeom prst="rect"/>
        </p:spPr>
        <p:txBody>
          <a:bodyPr wrap="none">
            <a:spAutoFit/>
          </a:bodyPr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แนวคิดหลัก 	</a:t>
            </a:r>
          </a:p>
        </p:txBody>
      </p:sp>
      <p:sp>
        <p:nvSpPr>
          <p:cNvPr id="1048606" name="Rectangle 2"/>
          <p:cNvSpPr/>
          <p:nvPr/>
        </p:nvSpPr>
        <p:spPr>
          <a:xfrm>
            <a:off x="395536" y="1203131"/>
            <a:ext cx="8568952" cy="9275166"/>
          </a:xfrm>
          <a:prstGeom prst="rect"/>
        </p:spPr>
        <p:txBody>
          <a:bodyPr wrap="square">
            <a:spAutoFit/>
          </a:bodyPr>
          <a:p>
            <a:pPr algn="thaiDist"/>
            <a:r>
              <a:rPr b="1" dirty="0" sz="3600" lang="th-TH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๑</a:t>
            </a:r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) การประเมินคุณภาพภายนอกต้องมีความเชื่อมโยงกับระบบประกันคุณภาพภายในของสถานศึกษาและหน่วยงานต้นสังกัดในการปฏิบัติหน้าที่ ที่รับผิดชอบให้บรรลุถึงเป้าหมายมาตรฐานที่กา</a:t>
            </a:r>
            <a:r>
              <a:rPr b="1" dirty="0" sz="3600" lang="th-TH" err="1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หนด</a:t>
            </a:r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และร่วมรับผิดชอบต่อผลการจัดการศึกษาที่เกิดขึ้น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Accountability) </a:t>
            </a:r>
          </a:p>
          <a:p>
            <a:pPr algn="thaiDist"/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๒) การประเมินคุณภาพภายนอกต้องมีความท้าทายและช่วยกระตุ้นหน่วยงานที่เกี่ยวข้องให้เกิดการส่งเสริมการยกระดับคุณภาพของสถานศึกษา สู่สากลตามนโยบายปฏิรูปการศึกษาของรัฐบาล เพื่อการบรรลุเป้าหมายทั้งในระดับชาติและระดับนานาชาติ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Empowerment) </a:t>
            </a:r>
            <a:endParaRPr b="1" dirty="0" sz="3600" lang="th-TH">
              <a:solidFill>
                <a:srgbClr val="00000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79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7" name="Rectangle 1"/>
          <p:cNvSpPr/>
          <p:nvPr/>
        </p:nvSpPr>
        <p:spPr>
          <a:xfrm>
            <a:off x="395536" y="682817"/>
            <a:ext cx="6316980" cy="716457"/>
          </a:xfrm>
          <a:prstGeom prst="rect"/>
        </p:spPr>
        <p:txBody>
          <a:bodyPr wrap="none">
            <a:spAutoFit/>
          </a:bodyPr>
          <a:p>
            <a:pPr algn="thaiDist"/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การแบ่งกลุ่มประเภทสถานศึกษา </a:t>
            </a:r>
            <a:r>
              <a:rPr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	</a:t>
            </a:r>
          </a:p>
        </p:txBody>
      </p:sp>
      <p:sp>
        <p:nvSpPr>
          <p:cNvPr id="1048608" name="Rectangle 2"/>
          <p:cNvSpPr/>
          <p:nvPr/>
        </p:nvSpPr>
        <p:spPr>
          <a:xfrm>
            <a:off x="427052" y="1546914"/>
            <a:ext cx="8465427" cy="6326124"/>
          </a:xfrm>
          <a:prstGeom prst="rect"/>
        </p:spPr>
        <p:txBody>
          <a:bodyPr wrap="square">
            <a:spAutoFit/>
          </a:bodyPr>
          <a:p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๔ กลุ่ม ตามประกาศกระทรวง ศึกษาธิการ เรื่องมาตรฐานสถาบัน อุดมศึกษา พ.ศ. ๒๕๕๔ </a:t>
            </a:r>
          </a:p>
          <a:p>
            <a:r>
              <a:rPr b="1" dirty="0" sz="3600" lang="th-TH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กลุ่ม 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 วิทยาลัยชุมชน </a:t>
            </a:r>
          </a:p>
          <a:p>
            <a:r>
              <a:rPr b="1" dirty="0" sz="3600" lang="th-TH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กลุ่ม 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 สถาบันที่เน้นระดับปริญญาตรี </a:t>
            </a:r>
          </a:p>
          <a:p>
            <a:r>
              <a:rPr b="1" dirty="0" sz="3600" lang="th-TH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กลุ่ม 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ค สถาบันเฉพาะทาง </a:t>
            </a:r>
          </a:p>
          <a:p>
            <a:pPr algn="thaiDist"/>
            <a:r>
              <a:rPr b="1" dirty="0" sz="3600" lang="th-TH" smtClean="0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     กลุ่ม 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ง สถาบันที่เน้นการวิจัยขั้นสูงและผลิตบัณฑิตระดับบัณฑิตศึกษา โดยเฉพาะระดับปริญญาเอก 	</a:t>
            </a:r>
          </a:p>
        </p:txBody>
      </p:sp>
    </p:spTree>
  </p:cSld>
  <p:clrMapOvr>
    <a:masterClrMapping/>
  </p:clrMapOvr>
  <p:timing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0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9" name="Rectangle 1"/>
          <p:cNvSpPr/>
          <p:nvPr/>
        </p:nvSpPr>
        <p:spPr>
          <a:xfrm>
            <a:off x="395536" y="332656"/>
            <a:ext cx="7301865" cy="716457"/>
          </a:xfrm>
          <a:prstGeom prst="rect"/>
        </p:spPr>
        <p:txBody>
          <a:bodyPr wrap="none">
            <a:spAutoFit/>
          </a:bodyPr>
          <a:p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แนวทางพัฒนาหลักเกณฑ์การประเมิน 	</a:t>
            </a:r>
          </a:p>
        </p:txBody>
      </p:sp>
      <p:sp>
        <p:nvSpPr>
          <p:cNvPr id="1048610" name="Rectangle 2"/>
          <p:cNvSpPr/>
          <p:nvPr/>
        </p:nvSpPr>
        <p:spPr>
          <a:xfrm>
            <a:off x="421145" y="764704"/>
            <a:ext cx="8352928" cy="7434478"/>
          </a:xfrm>
          <a:prstGeom prst="rect"/>
        </p:spPr>
        <p:txBody>
          <a:bodyPr wrap="square">
            <a:spAutoFit/>
          </a:bodyPr>
          <a:p>
            <a:pPr algn="thaiDist"/>
            <a:endParaRPr b="1" dirty="0" sz="3600" lang="th-TH">
              <a:latin typeface="TH SarabunPSK" panose="020B0500040200020003" pitchFamily="34" charset="-34"/>
              <a:cs typeface="TH SarabunPSK" panose="020B0500040200020003" pitchFamily="34" charset="-34"/>
            </a:endParaRPr>
          </a:p>
          <a:p>
            <a:pPr algn="thaiDist"/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๑) ประเมินตาม</a:t>
            </a:r>
            <a:r>
              <a:rPr b="1" dirty="0" sz="3600" lang="th-TH" err="1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พันธ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กิจของสถานศึกษาระดับอุดมศึกษาที่สอดคล้องกับความต้องการตามแผนยุทธศาสตร์ชาติ </a:t>
            </a:r>
          </a:p>
          <a:p>
            <a:pPr algn="thaiDist"/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๒) ใช้ข้อมูลพื้นฐานร่วมกัน และการประเมินคุณภาพภายนอกต้องสามารถตอบสนองกับการการประกันคุณภาพภายในที่มีความหลากหลาย และพิจารณาประเด็นความเป็นนานาชาติ และการเรียนรู้ที่หลากหลาย (</a:t>
            </a:r>
            <a:r>
              <a:rPr b="1" dirty="0" sz="3600" lang="en-US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Diversity of Knowledge) </a:t>
            </a:r>
            <a:r>
              <a:rPr b="1" dirty="0" sz="3600" lang="th-TH">
                <a:solidFill>
                  <a:srgbClr val="000000"/>
                </a:solidFill>
                <a:latin typeface="TH SarabunPSK" panose="020B0500040200020003" pitchFamily="34" charset="-34"/>
                <a:cs typeface="TH SarabunPSK" panose="020B0500040200020003" pitchFamily="34" charset="-34"/>
              </a:rPr>
              <a:t>ของสถานศึกษาระดับอุดมศึกษา </a:t>
            </a:r>
          </a:p>
        </p:txBody>
      </p:sp>
    </p:spTree>
  </p:cSld>
  <p:clrMapOvr>
    <a:masterClrMapping/>
  </p:clrMapOvr>
  <p:timing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8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Rectangle 1"/>
          <p:cNvSpPr/>
          <p:nvPr/>
        </p:nvSpPr>
        <p:spPr>
          <a:xfrm>
            <a:off x="395536" y="404664"/>
            <a:ext cx="10201275" cy="716457"/>
          </a:xfrm>
          <a:prstGeom prst="rect"/>
        </p:spPr>
        <p:txBody>
          <a:bodyPr wrap="none">
            <a:spAutoFit/>
          </a:bodyPr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เกณฑ์การพิจารณาคุณภาพรายด้านหรือองค์ประกอบ </a:t>
            </a:r>
            <a:r>
              <a:rPr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  <p:sp>
        <p:nvSpPr>
          <p:cNvPr id="1048612" name="Rectangle 2"/>
          <p:cNvSpPr/>
          <p:nvPr/>
        </p:nvSpPr>
        <p:spPr>
          <a:xfrm>
            <a:off x="467544" y="1258882"/>
            <a:ext cx="6624736" cy="1467027"/>
          </a:xfrm>
          <a:prstGeom prst="rect"/>
        </p:spPr>
        <p:txBody>
          <a:bodyPr wrap="square">
            <a:spAutoFit/>
          </a:bodyPr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เกณฑ์พื้นฐาน </a:t>
            </a:r>
            <a:r>
              <a:rPr b="1" dirty="0" sz="3600" lang="en-US" smtClean="0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Common Standards) 	</a:t>
            </a:r>
          </a:p>
        </p:txBody>
      </p:sp>
      <p:sp>
        <p:nvSpPr>
          <p:cNvPr id="1048613" name="Rectangle 3"/>
          <p:cNvSpPr/>
          <p:nvPr/>
        </p:nvSpPr>
        <p:spPr>
          <a:xfrm>
            <a:off x="683568" y="2050970"/>
            <a:ext cx="6408712" cy="5861024"/>
          </a:xfrm>
          <a:prstGeom prst="rect"/>
        </p:spPr>
        <p:txBody>
          <a:bodyPr wrap="square">
            <a:spAutoFit/>
          </a:bodyPr>
          <a:p>
            <a:endParaRPr b="1" dirty="0" sz="3600" lang="th-TH">
              <a:latin typeface="TH SarabunPSK" pitchFamily="34" charset="-34"/>
              <a:cs typeface="TH SarabunPSK" pitchFamily="34" charset="-34"/>
            </a:endParaRP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 ดีเยี่ยม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Excellent) </a:t>
            </a: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 ดีมาก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Very Good) </a:t>
            </a: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 ดี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Good) </a:t>
            </a: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 พอใช้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Fair) </a:t>
            </a: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 ปรับปรุง (</a:t>
            </a:r>
            <a:r>
              <a:rPr b="1" dirty="0" sz="3600" lang="en-US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Improvement Required) </a:t>
            </a:r>
          </a:p>
          <a:p>
            <a:r>
              <a:rPr b="1" dirty="0" sz="3600" lang="th-TH">
                <a:solidFill>
                  <a:srgbClr val="00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</a:p>
        </p:txBody>
      </p:sp>
    </p:spTree>
  </p:cSld>
  <p:clrMapOvr>
    <a:masterClrMapping/>
  </p:clrMapOvr>
  <p:timing/>
</p:sld>
</file>

<file path=ppt/theme/theme1.xml><?xml version="1.0" encoding="utf-8"?>
<a:theme xmlns:a="http://schemas.openxmlformats.org/drawingml/2006/main" name="Facet">
  <a:themeElements>
    <a:clrScheme name="Facet">
      <a:dk1>
        <a:sysClr lastClr="000000" val="windowText"/>
      </a:dk1>
      <a:lt1>
        <a:sysClr lastClr="FFFFFF" val="window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r="5400000" dist="254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r="5400000" dist="381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l" rig="threePt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lastClr="000000" val="windowText"/>
      </a:dk1>
      <a:lt1>
        <a:sysClr lastClr="FFFFFF" val="window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algn="ctr" blurRad="57150" dir="5400000" dist="19050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</a:theme>
</file>

<file path=ppt/theme/theme3.xml><?xml version="1.0" encoding="utf-8"?>
<a:theme xmlns:a="http://schemas.openxmlformats.org/drawingml/2006/main" name="ชุดรูปแบบของ Offic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79999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>
  <Application>Microsoft Office PowerPoint</Application>
  <ScaleCrop>0</ScaleCrop>
  <LinksUpToDate>0</LinksUpToDate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:title>GRAD DAZE</dc:title>
  <dc:creator>พระพิรุณ ทรงนาค</dc:creator>
  <cp:lastModifiedBy>puk</cp:lastModifiedBy>
  <dcterms:created xsi:type="dcterms:W3CDTF">2017-09-22T12:10:06Z</dcterms:created>
  <dcterms:modified xsi:type="dcterms:W3CDTF">2017-12-21T02:11:29Z</dcterms:modified>
</cp:coreProperties>
</file>